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handoutMasterIdLst>
    <p:handoutMasterId r:id="rId16"/>
  </p:handoutMasterIdLst>
  <p:sldIdLst>
    <p:sldId id="256" r:id="rId2"/>
    <p:sldId id="257" r:id="rId3"/>
    <p:sldId id="258" r:id="rId4"/>
    <p:sldId id="276" r:id="rId5"/>
    <p:sldId id="279" r:id="rId6"/>
    <p:sldId id="265" r:id="rId7"/>
    <p:sldId id="275" r:id="rId8"/>
    <p:sldId id="278" r:id="rId9"/>
    <p:sldId id="266" r:id="rId10"/>
    <p:sldId id="268" r:id="rId11"/>
    <p:sldId id="267" r:id="rId12"/>
    <p:sldId id="277" r:id="rId13"/>
    <p:sldId id="271" r:id="rId14"/>
    <p:sldId id="274" r:id="rId1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2950" autoAdjust="0"/>
  </p:normalViewPr>
  <p:slideViewPr>
    <p:cSldViewPr snapToGrid="0" snapToObjects="1">
      <p:cViewPr varScale="1">
        <p:scale>
          <a:sx n="107" d="100"/>
          <a:sy n="107" d="100"/>
        </p:scale>
        <p:origin x="17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r">
              <a:defRPr sz="1300"/>
            </a:lvl1pPr>
          </a:lstStyle>
          <a:p>
            <a:fld id="{564D4983-5298-457C-B9DB-7AAA21CB7A84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r">
              <a:defRPr sz="1300"/>
            </a:lvl1pPr>
          </a:lstStyle>
          <a:p>
            <a:fld id="{C40ED160-0609-418A-89C6-544527732D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402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6F00870-B829-9840-B135-2FBA1E037D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6795075-9EF4-A44B-AD63-6A697DFB266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sladelower.co.uk" TargetMode="External"/><Relationship Id="rId2" Type="http://schemas.openxmlformats.org/officeDocument/2006/relationships/hyperlink" Target="mailto:mulberry@linsladelower.beds.sch.uk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47315"/>
            <a:ext cx="6400800" cy="1473200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Meet </a:t>
            </a:r>
            <a:r>
              <a:rPr lang="en-US" sz="2800">
                <a:solidFill>
                  <a:schemeClr val="tx1"/>
                </a:solidFill>
              </a:rPr>
              <a:t>the </a:t>
            </a:r>
            <a:r>
              <a:rPr lang="en-US" sz="2800" smtClean="0">
                <a:solidFill>
                  <a:schemeClr val="tx1"/>
                </a:solidFill>
              </a:rPr>
              <a:t>teacher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Year 2 – Miss </a:t>
            </a:r>
            <a:r>
              <a:rPr lang="en-US" sz="2800" dirty="0" smtClean="0">
                <a:solidFill>
                  <a:schemeClr val="tx1"/>
                </a:solidFill>
              </a:rPr>
              <a:t>Stokes and </a:t>
            </a:r>
            <a:r>
              <a:rPr lang="en-US" sz="2800" dirty="0" err="1" smtClean="0">
                <a:solidFill>
                  <a:schemeClr val="tx1"/>
                </a:solidFill>
              </a:rPr>
              <a:t>Mrs</a:t>
            </a:r>
            <a:r>
              <a:rPr lang="en-US" sz="2800" dirty="0" smtClean="0">
                <a:solidFill>
                  <a:schemeClr val="tx1"/>
                </a:solidFill>
              </a:rPr>
              <a:t> Hogg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September 2025</a:t>
            </a:r>
          </a:p>
        </p:txBody>
      </p:sp>
      <p:pic>
        <p:nvPicPr>
          <p:cNvPr id="4" name="Picture 3" descr="Le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605" y="288636"/>
            <a:ext cx="3406487" cy="33992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895" y="2380428"/>
            <a:ext cx="8367905" cy="3844209"/>
          </a:xfrm>
        </p:spPr>
        <p:txBody>
          <a:bodyPr>
            <a:normAutofit lnSpcReduction="1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Year 2 are in Mulberry Class and the teachers are </a:t>
            </a:r>
            <a:r>
              <a:rPr lang="en-US" dirty="0" err="1"/>
              <a:t>Mrs</a:t>
            </a:r>
            <a:r>
              <a:rPr lang="en-US" dirty="0"/>
              <a:t> Hogg on Mondays and Miss Stokes Tuesday, Wednesday, Thursday and Friday.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We also have teaching assistants to support the children’s learning. Monday to Thursday mornings, </a:t>
            </a:r>
            <a:r>
              <a:rPr lang="en-US" dirty="0" err="1"/>
              <a:t>Mrs</a:t>
            </a:r>
            <a:r>
              <a:rPr lang="en-US" dirty="0"/>
              <a:t> Scott is in class and she also looks after Mulberry Class at lunchtimes, along with </a:t>
            </a:r>
            <a:r>
              <a:rPr lang="en-US" dirty="0" err="1"/>
              <a:t>Mrs</a:t>
            </a:r>
            <a:r>
              <a:rPr lang="en-US" dirty="0"/>
              <a:t> </a:t>
            </a:r>
            <a:r>
              <a:rPr lang="en-US" dirty="0" err="1"/>
              <a:t>Meladosi</a:t>
            </a:r>
            <a:r>
              <a:rPr lang="en-US" dirty="0"/>
              <a:t>, who is known as ‘Miss </a:t>
            </a:r>
            <a:r>
              <a:rPr lang="en-US" dirty="0" err="1"/>
              <a:t>Cris</a:t>
            </a:r>
            <a:r>
              <a:rPr lang="en-US" dirty="0"/>
              <a:t>’ in school.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We also have some 1:1 support assistants; </a:t>
            </a:r>
            <a:r>
              <a:rPr lang="en-US" dirty="0" err="1"/>
              <a:t>Mrs</a:t>
            </a:r>
            <a:r>
              <a:rPr lang="en-US" dirty="0"/>
              <a:t> Hill is in most days and </a:t>
            </a:r>
            <a:r>
              <a:rPr lang="en-US" dirty="0" err="1"/>
              <a:t>Mrs</a:t>
            </a:r>
            <a:r>
              <a:rPr lang="en-US" dirty="0"/>
              <a:t> Cornford supports some children in the school.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Welcome!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130ED4-3EBF-48D3-8EA0-9F76DC8BB7A7}"/>
              </a:ext>
            </a:extLst>
          </p:cNvPr>
          <p:cNvSpPr txBox="1"/>
          <p:nvPr/>
        </p:nvSpPr>
        <p:spPr>
          <a:xfrm>
            <a:off x="1996733" y="1589253"/>
            <a:ext cx="80045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children are settling well!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708" y="2169994"/>
            <a:ext cx="8018583" cy="3956169"/>
          </a:xfrm>
        </p:spPr>
        <p:txBody>
          <a:bodyPr>
            <a:normAutofit/>
          </a:bodyPr>
          <a:lstStyle/>
          <a:p>
            <a:r>
              <a:rPr lang="en-US" dirty="0"/>
              <a:t>In the morning children can come to school at 8:45. Children need to be in class by </a:t>
            </a:r>
            <a:r>
              <a:rPr lang="en-US" b="1" dirty="0"/>
              <a:t>9.00</a:t>
            </a:r>
            <a:r>
              <a:rPr lang="en-US" dirty="0"/>
              <a:t>.  Please say goodbye to your child at the yellow line and let them walk up to us at the door.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School ends at </a:t>
            </a:r>
            <a:r>
              <a:rPr lang="en-US" b="1" dirty="0"/>
              <a:t>3.30</a:t>
            </a:r>
            <a:r>
              <a:rPr lang="en-US" dirty="0"/>
              <a:t>. We walk the children down to the line. Please walk forward to the line where your child can join you.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Drop off and collection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115E9E-FC17-471C-A6BA-8089D3805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57" y="1871664"/>
            <a:ext cx="8229600" cy="3214686"/>
          </a:xfrm>
        </p:spPr>
        <p:txBody>
          <a:bodyPr>
            <a:normAutofit/>
          </a:bodyPr>
          <a:lstStyle/>
          <a:p>
            <a:r>
              <a:rPr lang="en-GB" dirty="0"/>
              <a:t>Children have a morning break at 10:30 to 10:50 and a piece of fruit is provided for them free of charge. If they do bring in their own snack, it must be a healthy one, preferably fruit. Nuts are not allowed due to allergies.</a:t>
            </a:r>
          </a:p>
          <a:p>
            <a:endParaRPr lang="en-GB" dirty="0"/>
          </a:p>
          <a:p>
            <a:r>
              <a:rPr lang="en-GB" dirty="0"/>
              <a:t>Lunch time is at 12:15 to 1:15 and children eat in the dining hall together with Year 1. The menu has been emailed to you.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1E3B265-A290-4974-94A5-94446DD19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Play and Lunchtime</a:t>
            </a:r>
          </a:p>
        </p:txBody>
      </p:sp>
      <p:pic>
        <p:nvPicPr>
          <p:cNvPr id="2052" name="Picture 4" descr="Dinner menu – St Joseph's Catholic Primary School">
            <a:extLst>
              <a:ext uri="{FF2B5EF4-FFF2-40B4-BE49-F238E27FC236}">
                <a16:creationId xmlns:a16="http://schemas.microsoft.com/office/drawing/2014/main" id="{D8ED8ADE-3A50-4EFD-AEDE-2E9CF965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015" y="4920993"/>
            <a:ext cx="6671969" cy="171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16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4E2D944-D09F-4BFB-AD82-FFAA707C83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126" y="1591056"/>
            <a:ext cx="8571588" cy="4697202"/>
          </a:xfrm>
        </p:spPr>
        <p:txBody>
          <a:bodyPr>
            <a:normAutofit/>
          </a:bodyPr>
          <a:lstStyle/>
          <a:p>
            <a:r>
              <a:rPr lang="en-GB" dirty="0"/>
              <a:t>At LLS we have several reward systems. Children may receive a ‘Leo’ which earns ‘Golden Time’ for the class each week.            A child might receive a ‘Golden Leo’ from Mrs </a:t>
            </a:r>
            <a:r>
              <a:rPr lang="en-GB" dirty="0" err="1"/>
              <a:t>Farlam</a:t>
            </a:r>
            <a:r>
              <a:rPr lang="en-GB" dirty="0"/>
              <a:t>                for extra special work, effort or behaviour.</a:t>
            </a:r>
          </a:p>
          <a:p>
            <a:r>
              <a:rPr lang="en-GB" dirty="0"/>
              <a:t>In celebration assembly on a Friday, Leaps in Learning and Leo’s Pride certificates are awarded.</a:t>
            </a:r>
          </a:p>
          <a:p>
            <a:r>
              <a:rPr lang="en-GB" dirty="0"/>
              <a:t>Tidy Ted tokens are awarded for keeping the classroom and cloakroom tidy.</a:t>
            </a:r>
          </a:p>
          <a:p>
            <a:r>
              <a:rPr lang="en-GB" dirty="0"/>
              <a:t>Behaviour is managed through positive reinforcement and de-escalation. The Zen Den can be used for children who are experiencing uncomfortable feelings.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B97302-06C7-4C17-A641-930CC8A74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Rewards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65861A7-5B35-4D6A-923B-5614401F1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647FB3C-3828-41CB-A069-F7AD9689E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3DE71C-C056-4D42-AA5F-AE53935C0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9288" y="5450440"/>
            <a:ext cx="2162613" cy="1299780"/>
          </a:xfrm>
          <a:prstGeom prst="rect">
            <a:avLst/>
          </a:prstGeom>
        </p:spPr>
      </p:pic>
      <p:pic>
        <p:nvPicPr>
          <p:cNvPr id="8" name="Picture 7" descr="Leo.jpg">
            <a:extLst>
              <a:ext uri="{FF2B5EF4-FFF2-40B4-BE49-F238E27FC236}">
                <a16:creationId xmlns:a16="http://schemas.microsoft.com/office/drawing/2014/main" id="{F5389714-191E-4143-A706-2B1BF583CB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5606" y="2559605"/>
            <a:ext cx="1302545" cy="129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64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251" y="1913206"/>
            <a:ext cx="8400197" cy="4664576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Phonics/Spelling &amp; Grammar</a:t>
            </a:r>
            <a:r>
              <a:rPr lang="en-US" dirty="0"/>
              <a:t> – we are currently revisiting sounds and spellings from Year 1 with some of the Year 2 </a:t>
            </a:r>
            <a:r>
              <a:rPr lang="en-US" b="1" dirty="0"/>
              <a:t>spelling, punctuation and grammar (</a:t>
            </a:r>
            <a:r>
              <a:rPr lang="en-US" b="1" dirty="0" err="1"/>
              <a:t>SPaG</a:t>
            </a:r>
            <a:r>
              <a:rPr lang="en-US" b="1" dirty="0"/>
              <a:t>) </a:t>
            </a:r>
            <a:r>
              <a:rPr lang="en-US" dirty="0"/>
              <a:t>being taught alongside</a:t>
            </a:r>
            <a:r>
              <a:rPr lang="en-US" b="1" dirty="0"/>
              <a:t>.</a:t>
            </a:r>
          </a:p>
          <a:p>
            <a:pPr lvl="1"/>
            <a:r>
              <a:rPr lang="en-US" dirty="0"/>
              <a:t>Some children may need some extra phonics sessions throughout the week to support them further.</a:t>
            </a:r>
          </a:p>
          <a:p>
            <a:pPr lvl="1"/>
            <a:r>
              <a:rPr lang="en-US" dirty="0"/>
              <a:t>A list of the Year 1 and 2 common exception words is on the website for you to </a:t>
            </a:r>
            <a:r>
              <a:rPr lang="en-US" dirty="0" err="1"/>
              <a:t>practise</a:t>
            </a:r>
            <a:r>
              <a:rPr lang="en-US" dirty="0"/>
              <a:t> at home.</a:t>
            </a:r>
          </a:p>
          <a:p>
            <a:pPr marL="301943" lvl="1" indent="0">
              <a:buNone/>
            </a:pPr>
            <a:endParaRPr lang="en-US" dirty="0"/>
          </a:p>
          <a:p>
            <a:r>
              <a:rPr lang="en-US" b="1" dirty="0"/>
              <a:t>English</a:t>
            </a:r>
            <a:r>
              <a:rPr lang="en-US" dirty="0"/>
              <a:t>  - we cover a range of genres linked to our topics focusing on speaking &amp; listening as well as sentence writing.</a:t>
            </a:r>
          </a:p>
          <a:p>
            <a:pPr lvl="1"/>
            <a:r>
              <a:rPr lang="en-US" dirty="0"/>
              <a:t>A main focus this year is on using correct punctuation, writing longer sentences and using adjectives and adverbs to add more interest to writing.</a:t>
            </a:r>
          </a:p>
          <a:p>
            <a:pPr lvl="1"/>
            <a:endParaRPr lang="en-US" dirty="0"/>
          </a:p>
          <a:p>
            <a:r>
              <a:rPr lang="en-US" b="1" dirty="0" err="1"/>
              <a:t>Maths</a:t>
            </a:r>
            <a:r>
              <a:rPr lang="en-US" dirty="0"/>
              <a:t> – We use the scheme ‘</a:t>
            </a:r>
            <a:r>
              <a:rPr lang="en-US" dirty="0" err="1"/>
              <a:t>Maths</a:t>
            </a:r>
            <a:r>
              <a:rPr lang="en-US" dirty="0"/>
              <a:t> No Problem’. Quick recall of simple number facts is essential so any extra </a:t>
            </a:r>
            <a:r>
              <a:rPr lang="en-US" dirty="0" err="1"/>
              <a:t>practise</a:t>
            </a:r>
            <a:r>
              <a:rPr lang="en-US" dirty="0"/>
              <a:t> with this would be excellent.</a:t>
            </a:r>
          </a:p>
          <a:p>
            <a:pPr lvl="1"/>
            <a:r>
              <a:rPr lang="en-US" dirty="0"/>
              <a:t>Times Table </a:t>
            </a:r>
            <a:r>
              <a:rPr lang="en-US" dirty="0" err="1"/>
              <a:t>Rockstars</a:t>
            </a:r>
            <a:r>
              <a:rPr lang="en-US" dirty="0"/>
              <a:t> – x2, x5, x10</a:t>
            </a:r>
          </a:p>
          <a:p>
            <a:pPr lvl="1"/>
            <a:r>
              <a:rPr lang="en-US" dirty="0" err="1"/>
              <a:t>Numbots</a:t>
            </a:r>
            <a:r>
              <a:rPr lang="en-US" dirty="0"/>
              <a:t> 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will my child learn?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1" y="1591056"/>
            <a:ext cx="8772524" cy="5081207"/>
          </a:xfrm>
        </p:spPr>
        <p:txBody>
          <a:bodyPr>
            <a:normAutofit/>
          </a:bodyPr>
          <a:lstStyle/>
          <a:p>
            <a:r>
              <a:rPr lang="en-US" b="1" dirty="0"/>
              <a:t>Topic</a:t>
            </a:r>
            <a:r>
              <a:rPr lang="en-US" dirty="0"/>
              <a:t> – we teach science, history, RE, geography, art, music and DT through topics.  Topic overviews can be found on the website and will be updated accordingly.</a:t>
            </a:r>
          </a:p>
          <a:p>
            <a:endParaRPr lang="en-US" dirty="0"/>
          </a:p>
          <a:p>
            <a:endParaRPr lang="en-US" b="1" dirty="0"/>
          </a:p>
          <a:p>
            <a:r>
              <a:rPr lang="en-US" b="1" dirty="0"/>
              <a:t>PSHE</a:t>
            </a:r>
            <a:r>
              <a:rPr lang="en-US" dirty="0"/>
              <a:t> – Jigsaw scheme</a:t>
            </a:r>
          </a:p>
          <a:p>
            <a:endParaRPr lang="en-US" dirty="0"/>
          </a:p>
          <a:p>
            <a:r>
              <a:rPr lang="en-US" b="1" dirty="0"/>
              <a:t>Computing</a:t>
            </a:r>
            <a:r>
              <a:rPr lang="en-US" dirty="0"/>
              <a:t> – Teach Computing scheme</a:t>
            </a:r>
          </a:p>
          <a:p>
            <a:endParaRPr lang="en-US" dirty="0"/>
          </a:p>
          <a:p>
            <a:r>
              <a:rPr lang="en-US" b="1" dirty="0"/>
              <a:t>PE</a:t>
            </a:r>
            <a:r>
              <a:rPr lang="en-US" dirty="0"/>
              <a:t> – Future Games – Thursday afternoon. Please make sure your child has a full, </a:t>
            </a:r>
            <a:r>
              <a:rPr lang="en-US" b="1" dirty="0"/>
              <a:t>named</a:t>
            </a:r>
            <a:r>
              <a:rPr lang="en-US" dirty="0"/>
              <a:t> PE kit in school, including trainers/</a:t>
            </a:r>
            <a:r>
              <a:rPr lang="en-US" dirty="0" err="1"/>
              <a:t>plimsolls</a:t>
            </a:r>
            <a:r>
              <a:rPr lang="en-US" dirty="0"/>
              <a:t>.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will my child learn?</a:t>
            </a:r>
            <a:endParaRPr lang="en-GB" dirty="0"/>
          </a:p>
        </p:txBody>
      </p:sp>
      <p:pic>
        <p:nvPicPr>
          <p:cNvPr id="3078" name="Picture 6" descr="Food nutrition clipart Images - Free Download on Freepik">
            <a:extLst>
              <a:ext uri="{FF2B5EF4-FFF2-40B4-BE49-F238E27FC236}">
                <a16:creationId xmlns:a16="http://schemas.microsoft.com/office/drawing/2014/main" id="{2003B945-8BED-483E-88AC-5972CE924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2689682"/>
            <a:ext cx="1979556" cy="96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he Great Fire of London">
            <a:extLst>
              <a:ext uri="{FF2B5EF4-FFF2-40B4-BE49-F238E27FC236}">
                <a16:creationId xmlns:a16="http://schemas.microsoft.com/office/drawing/2014/main" id="{E098300E-89D6-497C-B7BA-BD68BBB874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9"/>
          <a:stretch/>
        </p:blipFill>
        <p:spPr bwMode="auto">
          <a:xfrm>
            <a:off x="2957286" y="2689681"/>
            <a:ext cx="1614714" cy="109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ustralia - Wikipedia">
            <a:extLst>
              <a:ext uri="{FF2B5EF4-FFF2-40B4-BE49-F238E27FC236}">
                <a16:creationId xmlns:a16="http://schemas.microsoft.com/office/drawing/2014/main" id="{912BCDE8-33D3-4638-809C-B0A328E33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759" y="3000375"/>
            <a:ext cx="17145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>
            <a:extLst>
              <a:ext uri="{FF2B5EF4-FFF2-40B4-BE49-F238E27FC236}">
                <a16:creationId xmlns:a16="http://schemas.microsoft.com/office/drawing/2014/main" id="{8CDB65BE-EF0B-49A8-AB87-A24013EA6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796" y="2689681"/>
            <a:ext cx="2247898" cy="1685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44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80" y="518969"/>
            <a:ext cx="8241187" cy="61839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DC4205E-04FF-46F2-8F07-D4DC7048859F}"/>
              </a:ext>
            </a:extLst>
          </p:cNvPr>
          <p:cNvSpPr/>
          <p:nvPr/>
        </p:nvSpPr>
        <p:spPr>
          <a:xfrm>
            <a:off x="844061" y="1596444"/>
            <a:ext cx="407963" cy="31676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CA5522-C767-4BF3-A80B-52FBDDAC2765}"/>
              </a:ext>
            </a:extLst>
          </p:cNvPr>
          <p:cNvSpPr/>
          <p:nvPr/>
        </p:nvSpPr>
        <p:spPr>
          <a:xfrm>
            <a:off x="844061" y="2473569"/>
            <a:ext cx="407963" cy="2813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50F067-74D5-45EA-BF0E-C753D1FCFCB6}"/>
              </a:ext>
            </a:extLst>
          </p:cNvPr>
          <p:cNvSpPr/>
          <p:nvPr/>
        </p:nvSpPr>
        <p:spPr>
          <a:xfrm>
            <a:off x="844060" y="3470268"/>
            <a:ext cx="407963" cy="2813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AF6D56-73A0-438B-AAF2-4182F63452B5}"/>
              </a:ext>
            </a:extLst>
          </p:cNvPr>
          <p:cNvSpPr/>
          <p:nvPr/>
        </p:nvSpPr>
        <p:spPr>
          <a:xfrm>
            <a:off x="844059" y="4466967"/>
            <a:ext cx="407963" cy="2813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EA2CD-F4F5-4249-9708-E51B0331F023}"/>
              </a:ext>
            </a:extLst>
          </p:cNvPr>
          <p:cNvSpPr/>
          <p:nvPr/>
        </p:nvSpPr>
        <p:spPr>
          <a:xfrm>
            <a:off x="844058" y="5544443"/>
            <a:ext cx="407963" cy="2813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47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8786"/>
            <a:ext cx="8415338" cy="479088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Children are taught to read in </a:t>
            </a:r>
            <a:r>
              <a:rPr lang="en-US" b="1" dirty="0"/>
              <a:t>whole class </a:t>
            </a:r>
            <a:r>
              <a:rPr lang="en-US" dirty="0"/>
              <a:t>and </a:t>
            </a:r>
            <a:r>
              <a:rPr lang="en-US" b="1" dirty="0"/>
              <a:t>group reading sessions </a:t>
            </a:r>
            <a:r>
              <a:rPr lang="en-US" dirty="0"/>
              <a:t>and they will be heard to read individually throughout each half term. </a:t>
            </a:r>
          </a:p>
          <a:p>
            <a:pPr lvl="2"/>
            <a:r>
              <a:rPr lang="en-US" dirty="0"/>
              <a:t>They read and explore the book with the teacher focusing on specific objectives. They will usually read more demanding books during this taught session than those they bring home.</a:t>
            </a:r>
          </a:p>
          <a:p>
            <a:endParaRPr lang="en-US" dirty="0"/>
          </a:p>
          <a:p>
            <a:r>
              <a:rPr lang="en-US" dirty="0"/>
              <a:t>Children must bring their books to and from school daily and change them as and when they need to. </a:t>
            </a:r>
          </a:p>
          <a:p>
            <a:pPr lvl="2"/>
            <a:r>
              <a:rPr lang="en-US" dirty="0"/>
              <a:t>Please </a:t>
            </a:r>
            <a:r>
              <a:rPr lang="en-US" b="1" dirty="0"/>
              <a:t>read daily </a:t>
            </a:r>
            <a:r>
              <a:rPr lang="en-US" dirty="0"/>
              <a:t>with your child and record in their reading record book. This can be the school book, books you have at home, </a:t>
            </a:r>
            <a:r>
              <a:rPr lang="en-US" dirty="0" err="1"/>
              <a:t>ebooks</a:t>
            </a:r>
            <a:r>
              <a:rPr lang="en-US" dirty="0"/>
              <a:t> online. The more you read together, the quicker your child will develop skills in reading.</a:t>
            </a:r>
          </a:p>
          <a:p>
            <a:pPr lvl="2"/>
            <a:endParaRPr lang="en-US" dirty="0"/>
          </a:p>
          <a:p>
            <a:r>
              <a:rPr lang="en-US" dirty="0"/>
              <a:t>Share and </a:t>
            </a:r>
            <a:r>
              <a:rPr lang="en-US" b="1" dirty="0"/>
              <a:t>enjoy books</a:t>
            </a:r>
            <a:r>
              <a:rPr lang="en-US" dirty="0"/>
              <a:t> together at home!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854" y="2190412"/>
            <a:ext cx="8586259" cy="4329259"/>
          </a:xfrm>
        </p:spPr>
        <p:txBody>
          <a:bodyPr>
            <a:normAutofit/>
          </a:bodyPr>
          <a:lstStyle/>
          <a:p>
            <a:r>
              <a:rPr lang="en-US" dirty="0"/>
              <a:t>We assess children every day in a variety of ways and plan the next lessons in light of this information.</a:t>
            </a:r>
          </a:p>
          <a:p>
            <a:r>
              <a:rPr lang="en-US" dirty="0"/>
              <a:t>Progress is logged throughout the term.</a:t>
            </a:r>
          </a:p>
          <a:p>
            <a:r>
              <a:rPr lang="en-US" dirty="0"/>
              <a:t>Phonics Screening Check – retest only in June for those who did not reach the expected standard in Year 1.</a:t>
            </a:r>
          </a:p>
          <a:p>
            <a:r>
              <a:rPr lang="en-US" dirty="0" smtClean="0"/>
              <a:t>KS1 SATs </a:t>
            </a:r>
            <a:r>
              <a:rPr lang="en-US" dirty="0"/>
              <a:t>– May/June 2026</a:t>
            </a:r>
          </a:p>
          <a:p>
            <a:endParaRPr lang="en-US" dirty="0"/>
          </a:p>
          <a:p>
            <a:r>
              <a:rPr lang="en-US" dirty="0"/>
              <a:t>We will discuss your child’s progress at parents’ evenings in October and March. 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is learning assessed?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91056"/>
            <a:ext cx="8229600" cy="480974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Each week parents will receive a </a:t>
            </a:r>
            <a:r>
              <a:rPr lang="en-US" b="1" i="1" dirty="0"/>
              <a:t>curriculum homework bulletin </a:t>
            </a:r>
            <a:r>
              <a:rPr lang="en-US" dirty="0"/>
              <a:t>that provides information about what has been learnt in English, </a:t>
            </a:r>
            <a:r>
              <a:rPr lang="en-US" dirty="0" err="1"/>
              <a:t>maths</a:t>
            </a:r>
            <a:r>
              <a:rPr lang="en-US" dirty="0"/>
              <a:t> and sometimes topic work. It will include information about the homework tasks relating to these subjects.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Spellings will be set on the homework bulletin – please </a:t>
            </a:r>
            <a:r>
              <a:rPr lang="en-US" dirty="0" err="1"/>
              <a:t>practise</a:t>
            </a:r>
            <a:r>
              <a:rPr lang="en-US" dirty="0"/>
              <a:t> these. Spellings will be checked each Thursday morning.</a:t>
            </a:r>
          </a:p>
          <a:p>
            <a:endParaRPr lang="en-US" dirty="0"/>
          </a:p>
          <a:p>
            <a:r>
              <a:rPr lang="en-US" dirty="0"/>
              <a:t>Please read regularly, </a:t>
            </a:r>
            <a:r>
              <a:rPr lang="en-US" dirty="0" err="1"/>
              <a:t>practise</a:t>
            </a:r>
            <a:r>
              <a:rPr lang="en-US" dirty="0"/>
              <a:t> spellings and quick recall of number facts.  </a:t>
            </a:r>
            <a:r>
              <a:rPr lang="en-US" dirty="0" err="1"/>
              <a:t>EdShed</a:t>
            </a:r>
            <a:r>
              <a:rPr lang="en-US" dirty="0"/>
              <a:t>, </a:t>
            </a:r>
            <a:r>
              <a:rPr lang="en-US" dirty="0" err="1"/>
              <a:t>Numbots</a:t>
            </a:r>
            <a:r>
              <a:rPr lang="en-US" dirty="0"/>
              <a:t> and Times Tables </a:t>
            </a:r>
            <a:r>
              <a:rPr lang="en-US" dirty="0" err="1"/>
              <a:t>Rockstars</a:t>
            </a:r>
            <a:r>
              <a:rPr lang="en-US" dirty="0"/>
              <a:t> will help with this!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9F7F119-3876-4DBC-8E5F-3327BEBD2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417" y="2261129"/>
            <a:ext cx="8729133" cy="4396846"/>
          </a:xfrm>
        </p:spPr>
        <p:txBody>
          <a:bodyPr>
            <a:normAutofit/>
          </a:bodyPr>
          <a:lstStyle/>
          <a:p>
            <a:r>
              <a:rPr lang="en-GB" dirty="0"/>
              <a:t>Things to remember:</a:t>
            </a:r>
          </a:p>
          <a:p>
            <a:pPr lvl="1"/>
            <a:r>
              <a:rPr lang="en-GB" dirty="0"/>
              <a:t>Named </a:t>
            </a:r>
            <a:r>
              <a:rPr lang="en-GB" b="1" dirty="0"/>
              <a:t>water bottles </a:t>
            </a:r>
            <a:r>
              <a:rPr lang="en-GB" dirty="0"/>
              <a:t>should be in school every day.</a:t>
            </a:r>
          </a:p>
          <a:p>
            <a:pPr lvl="1"/>
            <a:r>
              <a:rPr lang="en-GB" b="1" dirty="0" err="1"/>
              <a:t>Bookbags</a:t>
            </a:r>
            <a:r>
              <a:rPr lang="en-GB" b="1" dirty="0"/>
              <a:t> </a:t>
            </a:r>
            <a:r>
              <a:rPr lang="en-GB" dirty="0"/>
              <a:t>come to school daily.</a:t>
            </a:r>
          </a:p>
          <a:p>
            <a:pPr lvl="1"/>
            <a:r>
              <a:rPr lang="en-GB" dirty="0"/>
              <a:t>A named</a:t>
            </a:r>
            <a:r>
              <a:rPr lang="en-GB" b="1" dirty="0"/>
              <a:t> apron </a:t>
            </a:r>
            <a:r>
              <a:rPr lang="en-GB" dirty="0"/>
              <a:t>to stay in school for art lessons.</a:t>
            </a:r>
          </a:p>
          <a:p>
            <a:pPr lvl="1"/>
            <a:r>
              <a:rPr lang="en-GB" dirty="0"/>
              <a:t>A named</a:t>
            </a:r>
            <a:r>
              <a:rPr lang="en-GB" b="1" dirty="0"/>
              <a:t> PE kit</a:t>
            </a:r>
            <a:r>
              <a:rPr lang="en-GB" dirty="0"/>
              <a:t> (including winter kit as the weather gets cooler).</a:t>
            </a:r>
          </a:p>
          <a:p>
            <a:pPr lvl="1"/>
            <a:r>
              <a:rPr lang="en-GB" b="1" dirty="0"/>
              <a:t>Forest school </a:t>
            </a:r>
            <a:r>
              <a:rPr lang="en-GB" dirty="0"/>
              <a:t>will be restarting on Monday September for 15</a:t>
            </a:r>
            <a:r>
              <a:rPr lang="en-GB" baseline="30000" dirty="0"/>
              <a:t>th</a:t>
            </a:r>
            <a:r>
              <a:rPr lang="en-GB" dirty="0"/>
              <a:t> Mulberry Class. You child will need the appropriate clothing and wellies in school please. Clothes/wellies will be kept on the children’s pegs.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B804308-ACB7-4979-874F-F04313303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Equipment/Resources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38F9CB-85FD-44DC-A359-58106D4AE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2300" y="5400675"/>
            <a:ext cx="2609850" cy="148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99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708" y="1730326"/>
            <a:ext cx="8124091" cy="478934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Newsletters and other important information is sent home by email.</a:t>
            </a:r>
          </a:p>
          <a:p>
            <a:r>
              <a:rPr lang="en-US" dirty="0"/>
              <a:t>Messages via the app are sent for short messages and reminders.</a:t>
            </a:r>
          </a:p>
          <a:p>
            <a:r>
              <a:rPr lang="en-US" dirty="0"/>
              <a:t>The school website has a large amount of information as well as photographs of things your child has participated in. We recommend that you check it regularly.</a:t>
            </a:r>
          </a:p>
          <a:p>
            <a:r>
              <a:rPr lang="en-US" dirty="0"/>
              <a:t>Our class email is </a:t>
            </a:r>
            <a:r>
              <a:rPr lang="en-US" dirty="0">
                <a:hlinkClick r:id="rId2"/>
              </a:rPr>
              <a:t>mulberry@linsladelower.beds.sch.uk</a:t>
            </a:r>
            <a:r>
              <a:rPr lang="en-US" dirty="0"/>
              <a:t>  for any questions or information from home.</a:t>
            </a:r>
          </a:p>
          <a:p>
            <a:r>
              <a:rPr lang="en-US" dirty="0"/>
              <a:t>Please telephone the school office for urgent response and if your child is absent from school.</a:t>
            </a:r>
          </a:p>
          <a:p>
            <a:r>
              <a:rPr lang="en-US" dirty="0"/>
              <a:t>Dates for events are on the calendar on the website.</a:t>
            </a:r>
          </a:p>
          <a:p>
            <a:pPr lvl="1"/>
            <a:r>
              <a:rPr lang="en-US" dirty="0">
                <a:hlinkClick r:id="rId3"/>
              </a:rPr>
              <a:t>www.linsladelower.co.uk</a:t>
            </a:r>
            <a:r>
              <a:rPr lang="en-US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652" y="860461"/>
            <a:ext cx="8229600" cy="4525963"/>
          </a:xfr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/>
              <a:t>Any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8C96D6-0575-4DA1-9361-D5F4737F2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383" y="2876586"/>
            <a:ext cx="2635330" cy="250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24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1927</TotalTime>
  <Words>1080</Words>
  <Application>Microsoft Office PowerPoint</Application>
  <PresentationFormat>On-screen Show (4:3)</PresentationFormat>
  <Paragraphs>84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Candara</vt:lpstr>
      <vt:lpstr>Symbol</vt:lpstr>
      <vt:lpstr>Waveform</vt:lpstr>
      <vt:lpstr>PowerPoint Presentation</vt:lpstr>
      <vt:lpstr>Welcome!</vt:lpstr>
      <vt:lpstr>Drop off and collection</vt:lpstr>
      <vt:lpstr>Play and Lunchtime</vt:lpstr>
      <vt:lpstr>Rewards</vt:lpstr>
      <vt:lpstr>What will my child learn?</vt:lpstr>
      <vt:lpstr>What will my child learn?</vt:lpstr>
      <vt:lpstr>PowerPoint Presentation</vt:lpstr>
      <vt:lpstr>Reading</vt:lpstr>
      <vt:lpstr>How is learning assessed?</vt:lpstr>
      <vt:lpstr>Homework</vt:lpstr>
      <vt:lpstr>Equipment/Resources</vt:lpstr>
      <vt:lpstr>Communication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Debra Cannings</dc:creator>
  <cp:lastModifiedBy>Charlotte Stokes</cp:lastModifiedBy>
  <cp:revision>48</cp:revision>
  <cp:lastPrinted>2021-09-09T14:59:47Z</cp:lastPrinted>
  <dcterms:created xsi:type="dcterms:W3CDTF">2015-09-04T19:58:49Z</dcterms:created>
  <dcterms:modified xsi:type="dcterms:W3CDTF">2025-09-10T16:16:59Z</dcterms:modified>
</cp:coreProperties>
</file>