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73" r:id="rId4"/>
    <p:sldId id="258" r:id="rId5"/>
    <p:sldId id="259" r:id="rId6"/>
    <p:sldId id="276" r:id="rId7"/>
    <p:sldId id="278" r:id="rId8"/>
    <p:sldId id="279" r:id="rId9"/>
    <p:sldId id="260" r:id="rId10"/>
    <p:sldId id="261" r:id="rId11"/>
    <p:sldId id="262" r:id="rId12"/>
    <p:sldId id="275" r:id="rId13"/>
    <p:sldId id="263" r:id="rId14"/>
    <p:sldId id="280" r:id="rId15"/>
    <p:sldId id="274" r:id="rId16"/>
    <p:sldId id="264" r:id="rId17"/>
    <p:sldId id="265" r:id="rId18"/>
    <p:sldId id="272" r:id="rId19"/>
    <p:sldId id="271" r:id="rId20"/>
    <p:sldId id="277" r:id="rId21"/>
    <p:sldId id="266" r:id="rId22"/>
    <p:sldId id="267" r:id="rId23"/>
    <p:sldId id="268" r:id="rId24"/>
    <p:sldId id="269" r:id="rId25"/>
    <p:sldId id="270" r:id="rId26"/>
  </p:sldIdLst>
  <p:sldSz cx="9144000" cy="6858000" type="screen4x3"/>
  <p:notesSz cx="6865938" cy="9998075"/>
  <p:embeddedFontLst>
    <p:embeddedFont>
      <p:font typeface="Candara" panose="020E0502030303020204" pitchFamily="3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gd/qnF6nvPgIkNVT40lsXqjtOHp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4525" y="749850"/>
            <a:ext cx="4577500" cy="3749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52320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1424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74589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62509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8" name="Google Shape;14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51822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4" name="Google Shape;1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8193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5543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e704a7410e_0_1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00" cy="449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6" name="Google Shape;166;g1e704a7410e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17302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96672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22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02461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78910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8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8" name="Google Shape;1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2266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92443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34887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368402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0" name="Google Shape;19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2965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6" name="Google Shape;19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72058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2" name="Google Shape;20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575152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8" name="Google Shape;20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24531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63512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8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20" name="Google Shape;20;p18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21" name="Google Shape;21;p18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2" name="Google Shape;22;p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3" name="Google Shape;23;p18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4" name="Google Shape;24;p18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5" name="Google Shape;25;p18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6" name="Google Shape;26;p18"/>
          <p:cNvSpPr txBox="1"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8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8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9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0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9" name="Google Shape;39;p20"/>
          <p:cNvSpPr/>
          <p:nvPr/>
        </p:nvSpPr>
        <p:spPr>
          <a:xfrm>
            <a:off x="6047438" y="4203592"/>
            <a:ext cx="2876429" cy="714026"/>
          </a:xfrm>
          <a:custGeom>
            <a:avLst/>
            <a:gdLst/>
            <a:ahLst/>
            <a:cxnLst/>
            <a:rect l="l" t="t" r="r" b="b"/>
            <a:pathLst>
              <a:path w="2706" h="640" extrusionOk="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235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0" name="Google Shape;40;p20"/>
          <p:cNvSpPr/>
          <p:nvPr/>
        </p:nvSpPr>
        <p:spPr>
          <a:xfrm>
            <a:off x="2619320" y="4075290"/>
            <a:ext cx="5544515" cy="850138"/>
          </a:xfrm>
          <a:custGeom>
            <a:avLst/>
            <a:gdLst/>
            <a:ahLst/>
            <a:cxnLst/>
            <a:rect l="l" t="t" r="r" b="b"/>
            <a:pathLst>
              <a:path w="5216" h="762" extrusionOk="0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1" name="Google Shape;41;p20"/>
          <p:cNvSpPr/>
          <p:nvPr/>
        </p:nvSpPr>
        <p:spPr>
          <a:xfrm>
            <a:off x="2828728" y="4087562"/>
            <a:ext cx="5467980" cy="774272"/>
          </a:xfrm>
          <a:custGeom>
            <a:avLst/>
            <a:gdLst/>
            <a:ahLst/>
            <a:cxnLst/>
            <a:rect l="l" t="t" r="r" b="b"/>
            <a:pathLst>
              <a:path w="5144" h="694" extrusionOk="0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2" name="Google Shape;42;p20"/>
          <p:cNvSpPr/>
          <p:nvPr/>
        </p:nvSpPr>
        <p:spPr>
          <a:xfrm>
            <a:off x="5609489" y="4074174"/>
            <a:ext cx="3308000" cy="651549"/>
          </a:xfrm>
          <a:custGeom>
            <a:avLst/>
            <a:gdLst/>
            <a:ahLst/>
            <a:cxnLst/>
            <a:rect l="l" t="t" r="r" b="b"/>
            <a:pathLst>
              <a:path w="3112" h="584" extrusionOk="0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3" name="Google Shape;43;p20"/>
          <p:cNvSpPr/>
          <p:nvPr/>
        </p:nvSpPr>
        <p:spPr>
          <a:xfrm>
            <a:off x="211665" y="4058555"/>
            <a:ext cx="8723376" cy="1329874"/>
          </a:xfrm>
          <a:custGeom>
            <a:avLst/>
            <a:gdLst/>
            <a:ahLst/>
            <a:cxnLst/>
            <a:rect l="l" t="t" r="r" b="b"/>
            <a:pathLst>
              <a:path w="8196" h="1192" extrusionOk="0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4" name="Google Shape;44;p20"/>
          <p:cNvSpPr txBox="1"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4" name="Google Shape;54;p21"/>
          <p:cNvSpPr txBox="1">
            <a:spLocks noGrp="1"/>
          </p:cNvSpPr>
          <p:nvPr>
            <p:ph type="body" idx="1"/>
          </p:nvPr>
        </p:nvSpPr>
        <p:spPr>
          <a:xfrm>
            <a:off x="676655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55" name="Google Shape;55;p21"/>
          <p:cNvSpPr txBox="1">
            <a:spLocks noGrp="1"/>
          </p:cNvSpPr>
          <p:nvPr>
            <p:ph type="body" idx="2"/>
          </p:nvPr>
        </p:nvSpPr>
        <p:spPr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2"/>
          </p:nvPr>
        </p:nvSpPr>
        <p:spPr>
          <a:xfrm>
            <a:off x="677332" y="3429000"/>
            <a:ext cx="3820055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body" idx="3"/>
          </p:nvPr>
        </p:nvSpPr>
        <p:spPr>
          <a:xfrm>
            <a:off x="4648200" y="2678113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 i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body" idx="4"/>
          </p:nvPr>
        </p:nvSpPr>
        <p:spPr>
          <a:xfrm>
            <a:off x="4645025" y="3429000"/>
            <a:ext cx="3822192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3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3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2" name="Google Shape;72;p24"/>
          <p:cNvGrpSpPr/>
          <p:nvPr/>
        </p:nvGrpSpPr>
        <p:grpSpPr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3" name="Google Shape;73;p2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4" name="Google Shape;74;p24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5" name="Google Shape;75;p24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6" name="Google Shape;76;p24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7" name="Google Shape;77;p24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78" name="Google Shape;78;p24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4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5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3" name="Google Shape;83;p25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" name="Google Shape;86;p25"/>
          <p:cNvSpPr txBox="1">
            <a:spLocks noGrp="1"/>
          </p:cNvSpPr>
          <p:nvPr>
            <p:ph type="body" idx="1"/>
          </p:nvPr>
        </p:nvSpPr>
        <p:spPr>
          <a:xfrm>
            <a:off x="914400" y="3581400"/>
            <a:ext cx="3352800" cy="1905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grpSp>
        <p:nvGrpSpPr>
          <p:cNvPr id="87" name="Google Shape;87;p25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88" name="Google Shape;88;p25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9" name="Google Shape;89;p25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0" name="Google Shape;90;p25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1" name="Google Shape;91;p25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2" name="Google Shape;92;p25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3" name="Google Shape;93;p25"/>
          <p:cNvSpPr txBox="1"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5"/>
          <p:cNvSpPr txBox="1">
            <a:spLocks noGrp="1"/>
          </p:cNvSpPr>
          <p:nvPr>
            <p:ph type="body" idx="2"/>
          </p:nvPr>
        </p:nvSpPr>
        <p:spPr>
          <a:xfrm>
            <a:off x="4651962" y="1828800"/>
            <a:ext cx="3904076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marL="2743200" lvl="5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6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97" name="Google Shape;97;p26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98" name="Google Shape;98;p26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9" name="Google Shape;99;p26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0" name="Google Shape;100;p26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1" name="Google Shape;101;p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2" name="Google Shape;102;p26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3" name="Google Shape;103;p26"/>
          <p:cNvSpPr txBox="1"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sz="2800" b="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6"/>
          <p:cNvSpPr txBox="1">
            <a:spLocks noGrp="1"/>
          </p:cNvSpPr>
          <p:nvPr>
            <p:ph type="body" idx="1"/>
          </p:nvPr>
        </p:nvSpPr>
        <p:spPr>
          <a:xfrm>
            <a:off x="4868333" y="2785533"/>
            <a:ext cx="3818467" cy="2421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5" name="Google Shape;105;p26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6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6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8" name="Google Shape;108;p26"/>
          <p:cNvSpPr>
            <a:spLocks noGrp="1"/>
          </p:cNvSpPr>
          <p:nvPr>
            <p:ph type="pic" idx="2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stA="30000" endPos="30000" dist="5000" dir="5400000" sy="-100000" algn="bl" rotWithShape="0"/>
          </a:effectLst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7"/>
          <p:cNvSpPr txBox="1">
            <a:spLocks noGrp="1"/>
          </p:cNvSpPr>
          <p:nvPr>
            <p:ph type="body" idx="1"/>
          </p:nvPr>
        </p:nvSpPr>
        <p:spPr>
          <a:xfrm rot="5400000">
            <a:off x="2850886" y="696648"/>
            <a:ext cx="3450696" cy="740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marL="914400" lvl="1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112" name="Google Shape;112;p27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7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7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8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28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8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8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20" name="Google Shape;120;p28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21" name="Google Shape;121;p28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2" name="Google Shape;122;p2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3" name="Google Shape;123;p28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4" name="Google Shape;124;p28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5" name="Google Shape;125;p28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26" name="Google Shape;126;p28"/>
          <p:cNvSpPr txBox="1">
            <a:spLocks noGrp="1"/>
          </p:cNvSpPr>
          <p:nvPr>
            <p:ph type="title"/>
          </p:nvPr>
        </p:nvSpPr>
        <p:spPr>
          <a:xfrm rot="5400000">
            <a:off x="5414434" y="2662767"/>
            <a:ext cx="4487333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8"/>
          <p:cNvSpPr txBox="1">
            <a:spLocks noGrp="1"/>
          </p:cNvSpPr>
          <p:nvPr>
            <p:ph type="body" idx="1"/>
          </p:nvPr>
        </p:nvSpPr>
        <p:spPr>
          <a:xfrm rot="5400000">
            <a:off x="1223433" y="681567"/>
            <a:ext cx="4487334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marL="914400" lvl="1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" name="Google Shape;7;p17"/>
          <p:cNvGrpSpPr/>
          <p:nvPr/>
        </p:nvGrpSpPr>
        <p:grpSpPr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8" name="Google Shape;8;p17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" name="Google Shape;9;p17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" name="Google Shape;10;p17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" name="Google Shape;11;p17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" name="Google Shape;12;p17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3" name="Google Shape;13;p1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17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17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" name="Google Shape;17;p17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sz="2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68300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sz="22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sz="2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sz="18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sz="16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sladelower.co.uk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"/>
          <p:cNvSpPr txBox="1">
            <a:spLocks noGrp="1"/>
          </p:cNvSpPr>
          <p:nvPr>
            <p:ph type="subTitle" idx="1"/>
          </p:nvPr>
        </p:nvSpPr>
        <p:spPr>
          <a:xfrm>
            <a:off x="1371600" y="3847315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2800" dirty="0">
                <a:solidFill>
                  <a:schemeClr val="dk1"/>
                </a:solidFill>
                <a:latin typeface="+mn-lt"/>
              </a:rPr>
              <a:t>Meet the Teacher</a:t>
            </a:r>
            <a:endParaRPr sz="2800" dirty="0">
              <a:solidFill>
                <a:schemeClr val="dk1"/>
              </a:solidFill>
              <a:latin typeface="+mn-lt"/>
            </a:endParaRPr>
          </a:p>
          <a:p>
            <a:pPr marL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None/>
            </a:pPr>
            <a:r>
              <a:rPr lang="en-US" sz="2800" dirty="0" smtClean="0">
                <a:solidFill>
                  <a:schemeClr val="dk1"/>
                </a:solidFill>
                <a:latin typeface="+mn-lt"/>
              </a:rPr>
              <a:t>Beech </a:t>
            </a:r>
            <a:r>
              <a:rPr lang="en-US" sz="2800" dirty="0">
                <a:solidFill>
                  <a:schemeClr val="dk1"/>
                </a:solidFill>
                <a:latin typeface="+mn-lt"/>
              </a:rPr>
              <a:t>Class</a:t>
            </a:r>
            <a:endParaRPr dirty="0">
              <a:latin typeface="+mn-lt"/>
            </a:endParaRPr>
          </a:p>
          <a:p>
            <a:pPr marL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None/>
            </a:pPr>
            <a:r>
              <a:rPr lang="en-US" sz="2800" dirty="0">
                <a:solidFill>
                  <a:schemeClr val="dk1"/>
                </a:solidFill>
                <a:latin typeface="+mn-lt"/>
              </a:rPr>
              <a:t>September </a:t>
            </a:r>
            <a:r>
              <a:rPr lang="en-US" sz="2800" dirty="0" smtClean="0">
                <a:solidFill>
                  <a:schemeClr val="dk1"/>
                </a:solidFill>
                <a:latin typeface="+mn-lt"/>
              </a:rPr>
              <a:t>2025</a:t>
            </a:r>
            <a:endParaRPr dirty="0">
              <a:latin typeface="+mn-lt"/>
            </a:endParaRPr>
          </a:p>
        </p:txBody>
      </p:sp>
      <p:pic>
        <p:nvPicPr>
          <p:cNvPr id="133" name="Google Shape;133;p1" descr="Le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39605" y="288636"/>
            <a:ext cx="3406487" cy="33992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"/>
          <p:cNvSpPr txBox="1">
            <a:spLocks noGrp="1"/>
          </p:cNvSpPr>
          <p:nvPr>
            <p:ph type="body" idx="1"/>
          </p:nvPr>
        </p:nvSpPr>
        <p:spPr>
          <a:xfrm>
            <a:off x="867833" y="2001448"/>
            <a:ext cx="7408333" cy="4268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Key stage 2 has two classes.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One year 3 class and one year 4 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class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The team consists of: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Year 4  Beech Class Miss Martin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Year 3  Cherry Class </a:t>
            </a: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Hogg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9906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None/>
            </a:pP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Support 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Staff in Year 4: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Grice, </a:t>
            </a:r>
            <a:r>
              <a:rPr lang="en-US" sz="3200" dirty="0" err="1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Turnbull and </a:t>
            </a:r>
            <a:r>
              <a:rPr lang="en-US" sz="3200" dirty="0" err="1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Cornford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74320" lvl="0" indent="-219075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ct val="75000"/>
              <a:buChar char="*"/>
            </a:pPr>
            <a:endParaRPr dirty="0">
              <a:solidFill>
                <a:srgbClr val="002060"/>
              </a:solidFill>
              <a:latin typeface="Candara" panose="020E0502030303020204" pitchFamily="34" charset="0"/>
            </a:endParaRPr>
          </a:p>
          <a:p>
            <a:pPr marL="274320" lvl="0" indent="-1219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ct val="100000"/>
              <a:buNone/>
            </a:pPr>
            <a:endParaRPr dirty="0"/>
          </a:p>
          <a:p>
            <a:pPr marL="27432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ct val="75000"/>
              <a:buNone/>
            </a:pPr>
            <a:endParaRPr dirty="0"/>
          </a:p>
        </p:txBody>
      </p:sp>
      <p:sp>
        <p:nvSpPr>
          <p:cNvPr id="139" name="Google Shape;139;p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Welcome to Beech  Class</a:t>
            </a:r>
            <a:br>
              <a:rPr lang="en-US"/>
            </a:br>
            <a:r>
              <a:rPr lang="en-US"/>
              <a:t>Year 4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Topics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682" y="1591056"/>
            <a:ext cx="8423118" cy="4887521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>
                <a:latin typeface="+mn-lt"/>
              </a:rPr>
              <a:t>Extreme </a:t>
            </a:r>
            <a:r>
              <a:rPr lang="en-GB" sz="3600" dirty="0" smtClean="0">
                <a:latin typeface="+mn-lt"/>
              </a:rPr>
              <a:t>Earth:</a:t>
            </a:r>
          </a:p>
          <a:p>
            <a:pPr marL="114300" indent="0">
              <a:buNone/>
            </a:pPr>
            <a:r>
              <a:rPr lang="en-GB" sz="2800" dirty="0" smtClean="0">
                <a:latin typeface="+mn-lt"/>
              </a:rPr>
              <a:t>Layers of the Earth, mountains, volcanoes and Earthquakes. </a:t>
            </a:r>
            <a:endParaRPr lang="en-GB" sz="2800" dirty="0" smtClean="0">
              <a:latin typeface="+mn-lt"/>
            </a:endParaRPr>
          </a:p>
          <a:p>
            <a:r>
              <a:rPr lang="en-GB" sz="3600" dirty="0" smtClean="0">
                <a:latin typeface="+mn-lt"/>
              </a:rPr>
              <a:t>Romans in </a:t>
            </a:r>
            <a:r>
              <a:rPr lang="en-GB" sz="3600" dirty="0" smtClean="0">
                <a:latin typeface="+mn-lt"/>
              </a:rPr>
              <a:t>Britain: </a:t>
            </a:r>
          </a:p>
          <a:p>
            <a:pPr marL="114300" indent="0">
              <a:buNone/>
            </a:pPr>
            <a:r>
              <a:rPr lang="en-GB" sz="2800" dirty="0" smtClean="0">
                <a:latin typeface="+mn-lt"/>
              </a:rPr>
              <a:t>Dates and timelines, the impact of Roman times in Britain, Roman Day.</a:t>
            </a:r>
            <a:endParaRPr lang="en-GB" sz="2800" dirty="0" smtClean="0">
              <a:latin typeface="+mn-lt"/>
            </a:endParaRPr>
          </a:p>
          <a:p>
            <a:r>
              <a:rPr lang="en-GB" sz="3600" dirty="0" smtClean="0">
                <a:latin typeface="+mn-lt"/>
              </a:rPr>
              <a:t>Leo’s </a:t>
            </a:r>
            <a:r>
              <a:rPr lang="en-GB" sz="3600" dirty="0" smtClean="0">
                <a:latin typeface="+mn-lt"/>
              </a:rPr>
              <a:t>Locality:</a:t>
            </a:r>
          </a:p>
          <a:p>
            <a:pPr marL="114300" indent="0">
              <a:buNone/>
            </a:pPr>
            <a:r>
              <a:rPr lang="en-GB" sz="3000" dirty="0" smtClean="0">
                <a:latin typeface="+mn-lt"/>
              </a:rPr>
              <a:t>Canals and rivers in the local area, how canals were used in the past and present, local canal trail.</a:t>
            </a:r>
            <a:endParaRPr lang="en-GB" sz="3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75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"/>
          <p:cNvSpPr txBox="1">
            <a:spLocks noGrp="1"/>
          </p:cNvSpPr>
          <p:nvPr>
            <p:ph type="body" idx="1"/>
          </p:nvPr>
        </p:nvSpPr>
        <p:spPr>
          <a:xfrm>
            <a:off x="240145" y="1733524"/>
            <a:ext cx="8663709" cy="4417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Children enter school at 8:50 ready </a:t>
            </a:r>
            <a:r>
              <a:rPr lang="en-US" sz="2000" dirty="0" smtClean="0">
                <a:latin typeface="+mn-lt"/>
              </a:rPr>
              <a:t>for </a:t>
            </a:r>
            <a:r>
              <a:rPr lang="en-US" sz="2000" dirty="0" smtClean="0">
                <a:latin typeface="+mn-lt"/>
              </a:rPr>
              <a:t>learning.</a:t>
            </a:r>
            <a:endParaRPr lang="en-US" sz="2000" dirty="0">
              <a:latin typeface="+mn-lt"/>
            </a:endParaRPr>
          </a:p>
          <a:p>
            <a:pPr marL="1143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There is a morning playtime for all children. </a:t>
            </a:r>
            <a:endParaRPr sz="2000"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Children get the opportunity to </a:t>
            </a:r>
            <a:r>
              <a:rPr lang="en-US" sz="2000" dirty="0" smtClean="0">
                <a:latin typeface="+mn-lt"/>
              </a:rPr>
              <a:t>bring in a healthy snack from home. Parents </a:t>
            </a:r>
            <a:r>
              <a:rPr lang="en-US" sz="2000" dirty="0">
                <a:latin typeface="+mn-lt"/>
              </a:rPr>
              <a:t>can choose if their child would like milk at a cost. </a:t>
            </a:r>
            <a:endParaRPr sz="20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Lunchtime is from 12.15 to 1.15, KS1 </a:t>
            </a:r>
            <a:r>
              <a:rPr lang="en-US" sz="2000" dirty="0" smtClean="0">
                <a:latin typeface="+mn-lt"/>
              </a:rPr>
              <a:t>eat </a:t>
            </a:r>
            <a:r>
              <a:rPr lang="en-US" sz="2000" dirty="0">
                <a:latin typeface="+mn-lt"/>
              </a:rPr>
              <a:t>lunch first and then play outside.  Key Stage 2 play outside and then eat lunch.</a:t>
            </a:r>
            <a:endParaRPr sz="20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School finishes at 3.25 for Key Stage 2 and 3:30 for Key Stage 1, where they will be collected from the waiting area. The children have been told to wait until the teacher allows them to go.</a:t>
            </a:r>
            <a:endParaRPr sz="20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45" name="Google Shape;145;p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The School Day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"/>
          <p:cNvSpPr txBox="1">
            <a:spLocks noGrp="1"/>
          </p:cNvSpPr>
          <p:nvPr>
            <p:ph type="body" idx="1"/>
          </p:nvPr>
        </p:nvSpPr>
        <p:spPr>
          <a:xfrm>
            <a:off x="145088" y="1410947"/>
            <a:ext cx="8853824" cy="398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Children are taught mathematics, English and </a:t>
            </a:r>
            <a:r>
              <a:rPr lang="en-US" sz="2800" dirty="0" smtClean="0">
                <a:latin typeface="+mn-lt"/>
              </a:rPr>
              <a:t>spelling </a:t>
            </a:r>
            <a:r>
              <a:rPr lang="en-US" sz="2800" dirty="0">
                <a:latin typeface="+mn-lt"/>
              </a:rPr>
              <a:t>lessons every week.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Additional subjects are taught which are linked to the current topic. 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There is a new topic each half term. The year’s overview can be found on the website.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We follow the National Curriculum and provide a wide range of exciting, engaging and stimulating experiences.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We adapt the curriculum to support and scaffold learning, so all children can experience success.</a:t>
            </a:r>
            <a:endParaRPr sz="2800" dirty="0">
              <a:latin typeface="+mn-lt"/>
            </a:endParaRPr>
          </a:p>
        </p:txBody>
      </p:sp>
      <p:sp>
        <p:nvSpPr>
          <p:cNvPr id="151" name="Google Shape;151;p4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What will my child learn?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2061" y="238724"/>
            <a:ext cx="7139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Timetable is on the website class page.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08" y="1460320"/>
            <a:ext cx="8639168" cy="4770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1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18655" y="1841529"/>
            <a:ext cx="8368145" cy="3778087"/>
          </a:xfrm>
        </p:spPr>
        <p:txBody>
          <a:bodyPr>
            <a:normAutofit fontScale="85000" lnSpcReduction="20000"/>
          </a:bodyPr>
          <a:lstStyle/>
          <a:p>
            <a:r>
              <a:rPr lang="en-GB" sz="2800" dirty="0" smtClean="0">
                <a:latin typeface="+mn-lt"/>
              </a:rPr>
              <a:t>There is an opportunity for a number of children to take part in the ‘Young Sports Leader’ programme.</a:t>
            </a:r>
          </a:p>
          <a:p>
            <a:pPr marL="114300" indent="0">
              <a:buNone/>
            </a:pPr>
            <a:endParaRPr lang="en-GB" sz="2800" dirty="0" smtClean="0">
              <a:latin typeface="+mn-lt"/>
            </a:endParaRPr>
          </a:p>
          <a:p>
            <a:pPr marL="114300" indent="0">
              <a:buNone/>
            </a:pPr>
            <a:r>
              <a:rPr lang="en-GB" sz="2800" dirty="0" smtClean="0">
                <a:latin typeface="+mn-lt"/>
              </a:rPr>
              <a:t>This </a:t>
            </a:r>
            <a:r>
              <a:rPr lang="en-GB" sz="2800" dirty="0" smtClean="0">
                <a:latin typeface="+mn-lt"/>
              </a:rPr>
              <a:t>will be on a Thursday afternoon during lesson time for a series of 4 weeks.</a:t>
            </a:r>
          </a:p>
          <a:p>
            <a:endParaRPr lang="en-GB" sz="2800" dirty="0">
              <a:latin typeface="+mn-lt"/>
            </a:endParaRPr>
          </a:p>
          <a:p>
            <a:r>
              <a:rPr lang="en-GB" sz="2800" dirty="0" smtClean="0">
                <a:latin typeface="+mn-lt"/>
              </a:rPr>
              <a:t>All Year 4’s can complete the Level </a:t>
            </a:r>
            <a:r>
              <a:rPr lang="en-GB" sz="3300" dirty="0" smtClean="0">
                <a:latin typeface="+mn-lt"/>
              </a:rPr>
              <a:t>1</a:t>
            </a:r>
            <a:r>
              <a:rPr lang="en-GB" sz="2800" dirty="0" smtClean="0">
                <a:latin typeface="+mn-lt"/>
              </a:rPr>
              <a:t> </a:t>
            </a:r>
            <a:r>
              <a:rPr lang="en-GB" sz="2800" dirty="0" smtClean="0">
                <a:latin typeface="+mn-lt"/>
              </a:rPr>
              <a:t>‘</a:t>
            </a:r>
            <a:r>
              <a:rPr lang="en-GB" sz="2800" dirty="0" err="1" smtClean="0">
                <a:latin typeface="+mn-lt"/>
              </a:rPr>
              <a:t>Bikeability</a:t>
            </a:r>
            <a:r>
              <a:rPr lang="en-GB" sz="2800" dirty="0" smtClean="0">
                <a:latin typeface="+mn-lt"/>
              </a:rPr>
              <a:t>’ if they feel confident to do so. </a:t>
            </a:r>
          </a:p>
          <a:p>
            <a:pPr marL="114300" indent="0">
              <a:buNone/>
            </a:pPr>
            <a:endParaRPr lang="en-GB" sz="2800" dirty="0" smtClean="0">
              <a:latin typeface="+mn-lt"/>
            </a:endParaRPr>
          </a:p>
          <a:p>
            <a:r>
              <a:rPr lang="en-GB" sz="2800" dirty="0" smtClean="0">
                <a:latin typeface="+mn-lt"/>
              </a:rPr>
              <a:t>To celebrate the end of the year, there is a FUN camp out in the school grounds!</a:t>
            </a:r>
          </a:p>
          <a:p>
            <a:endParaRPr lang="en-GB" dirty="0" smtClean="0"/>
          </a:p>
          <a:p>
            <a:endParaRPr lang="en-GB" dirty="0"/>
          </a:p>
          <a:p>
            <a:pPr marL="11430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in Year 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83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948901"/>
            <a:ext cx="8276167" cy="4133244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n-GB" sz="3200" dirty="0">
                <a:latin typeface="+mn-lt"/>
              </a:rPr>
              <a:t>Over the year, Year 4’s are encouraged to take on responsibilities such as: </a:t>
            </a:r>
            <a:endParaRPr lang="en-GB" sz="3200" dirty="0" smtClean="0">
              <a:latin typeface="+mn-lt"/>
            </a:endParaRPr>
          </a:p>
          <a:p>
            <a:pPr marL="114300" indent="0">
              <a:buNone/>
            </a:pPr>
            <a:endParaRPr lang="en-GB" sz="3200" dirty="0" smtClean="0">
              <a:latin typeface="+mn-lt"/>
            </a:endParaRPr>
          </a:p>
          <a:p>
            <a:r>
              <a:rPr lang="en-GB" sz="3200" dirty="0" smtClean="0">
                <a:latin typeface="+mn-lt"/>
              </a:rPr>
              <a:t>Buddy monitors/playground buddies</a:t>
            </a:r>
          </a:p>
          <a:p>
            <a:r>
              <a:rPr lang="en-GB" sz="3200" dirty="0" smtClean="0">
                <a:latin typeface="+mn-lt"/>
              </a:rPr>
              <a:t>Assembly monitors</a:t>
            </a:r>
          </a:p>
          <a:p>
            <a:r>
              <a:rPr lang="en-GB" sz="3200" dirty="0" smtClean="0">
                <a:latin typeface="+mn-lt"/>
              </a:rPr>
              <a:t>Eco monitors</a:t>
            </a:r>
          </a:p>
          <a:p>
            <a:r>
              <a:rPr lang="en-GB" sz="3200" dirty="0" smtClean="0">
                <a:latin typeface="+mn-lt"/>
              </a:rPr>
              <a:t>Sports </a:t>
            </a:r>
            <a:r>
              <a:rPr lang="en-GB" sz="3200" dirty="0" smtClean="0">
                <a:latin typeface="+mn-lt"/>
              </a:rPr>
              <a:t>leaders</a:t>
            </a:r>
          </a:p>
          <a:p>
            <a:r>
              <a:rPr lang="en-GB" sz="3200" dirty="0" smtClean="0">
                <a:latin typeface="+mn-lt"/>
              </a:rPr>
              <a:t>Morning milk and fruit monitors</a:t>
            </a:r>
            <a:endParaRPr lang="en-GB" sz="3200" dirty="0" smtClean="0">
              <a:latin typeface="+mn-lt"/>
            </a:endParaRPr>
          </a:p>
          <a:p>
            <a:r>
              <a:rPr lang="en-GB" sz="3200" dirty="0" smtClean="0">
                <a:latin typeface="+mn-lt"/>
              </a:rPr>
              <a:t>Classroom monitors are on a weekly rota.</a:t>
            </a:r>
            <a:endParaRPr lang="en-GB" dirty="0">
              <a:latin typeface="+mn-lt"/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Roles and Responsibilities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18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"/>
          <p:cNvSpPr txBox="1">
            <a:spLocks noGrp="1"/>
          </p:cNvSpPr>
          <p:nvPr>
            <p:ph type="body" idx="1"/>
          </p:nvPr>
        </p:nvSpPr>
        <p:spPr>
          <a:xfrm>
            <a:off x="457200" y="1591056"/>
            <a:ext cx="8326582" cy="4582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 smtClean="0">
                <a:latin typeface="+mn-lt"/>
              </a:rPr>
              <a:t>Beech Class will begin with swimming on a Tuesday afternoon.</a:t>
            </a:r>
          </a:p>
          <a:p>
            <a:pPr marL="1143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en-US" dirty="0" smtClean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 smtClean="0">
                <a:latin typeface="+mn-lt"/>
              </a:rPr>
              <a:t>Going forward, PE </a:t>
            </a:r>
            <a:r>
              <a:rPr lang="en-US" dirty="0">
                <a:latin typeface="+mn-lt"/>
              </a:rPr>
              <a:t>lessons </a:t>
            </a:r>
            <a:r>
              <a:rPr lang="en-US" dirty="0" smtClean="0">
                <a:latin typeface="+mn-lt"/>
              </a:rPr>
              <a:t>will be on a Monday </a:t>
            </a:r>
            <a:r>
              <a:rPr lang="en-US" dirty="0" smtClean="0">
                <a:latin typeface="+mn-lt"/>
              </a:rPr>
              <a:t>afternoon and taken </a:t>
            </a:r>
            <a:r>
              <a:rPr lang="en-US" dirty="0">
                <a:latin typeface="+mn-lt"/>
              </a:rPr>
              <a:t>by The Future Games. 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The PE specialists teach according to the National Curriculum and follow the year 4 syllabus. 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Children require a named PE kit in school, with </a:t>
            </a:r>
            <a:r>
              <a:rPr lang="en-US" dirty="0" smtClean="0">
                <a:latin typeface="+mn-lt"/>
              </a:rPr>
              <a:t>trainers. </a:t>
            </a:r>
            <a:r>
              <a:rPr lang="en-US" dirty="0" smtClean="0">
                <a:latin typeface="+mn-lt"/>
              </a:rPr>
              <a:t>PE kits</a:t>
            </a:r>
            <a:r>
              <a:rPr lang="en-US" dirty="0" smtClean="0">
                <a:latin typeface="+mn-lt"/>
              </a:rPr>
              <a:t> are </a:t>
            </a:r>
            <a:r>
              <a:rPr lang="en-US" dirty="0">
                <a:latin typeface="+mn-lt"/>
              </a:rPr>
              <a:t>taken home at half term.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Children are expected to get changed themselves, including fastening their shoes.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57" name="Google Shape;157;p5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PE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6"/>
          <p:cNvSpPr txBox="1">
            <a:spLocks noGrp="1"/>
          </p:cNvSpPr>
          <p:nvPr>
            <p:ph type="body" idx="1"/>
          </p:nvPr>
        </p:nvSpPr>
        <p:spPr>
          <a:xfrm>
            <a:off x="872067" y="2011680"/>
            <a:ext cx="7408333" cy="411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 err="1">
                <a:latin typeface="+mn-lt"/>
              </a:rPr>
              <a:t>Mrs</a:t>
            </a:r>
            <a:r>
              <a:rPr lang="en-US" dirty="0">
                <a:latin typeface="+mn-lt"/>
              </a:rPr>
              <a:t> Grice provides a fantastic Forest School experience on our school grounds.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Children will attend forest school every third Thursday afternoon. They attend in groups.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Children need to have their kit in school for the sessions – if they do not have their kit, they cannot take part.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 The dates are found on the class page and we will remind you in the bulletin. </a:t>
            </a:r>
            <a:endParaRPr dirty="0">
              <a:latin typeface="+mn-lt"/>
            </a:endParaRPr>
          </a:p>
        </p:txBody>
      </p:sp>
      <p:sp>
        <p:nvSpPr>
          <p:cNvPr id="163" name="Google Shape;163;p6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Forest Schools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e704a7410e_0_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Forest </a:t>
            </a:r>
            <a:r>
              <a:rPr lang="en-US" dirty="0" smtClean="0"/>
              <a:t>School Dates</a:t>
            </a:r>
            <a:endParaRPr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519" y="2326458"/>
            <a:ext cx="6509642" cy="3308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>
            <a:spLocks noGrp="1"/>
          </p:cNvSpPr>
          <p:nvPr>
            <p:ph type="body" idx="1"/>
          </p:nvPr>
        </p:nvSpPr>
        <p:spPr>
          <a:xfrm>
            <a:off x="436652" y="86046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Candara"/>
              <a:buNone/>
            </a:pPr>
            <a:r>
              <a:rPr lang="en-US" sz="4800" b="1"/>
              <a:t>Any questions?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1668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572654" y="1743456"/>
            <a:ext cx="8266546" cy="4710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Children are taught to </a:t>
            </a:r>
            <a:r>
              <a:rPr lang="en-US" sz="2800" dirty="0" smtClean="0">
                <a:latin typeface="+mn-lt"/>
              </a:rPr>
              <a:t>read in small group </a:t>
            </a:r>
            <a:r>
              <a:rPr lang="en-US" sz="2800" dirty="0">
                <a:latin typeface="+mn-lt"/>
              </a:rPr>
              <a:t>reading </a:t>
            </a:r>
            <a:r>
              <a:rPr lang="en-US" sz="2800" dirty="0" smtClean="0">
                <a:latin typeface="+mn-lt"/>
              </a:rPr>
              <a:t>sessions and a </a:t>
            </a:r>
            <a:r>
              <a:rPr lang="en-US" sz="2800" dirty="0">
                <a:latin typeface="+mn-lt"/>
              </a:rPr>
              <a:t>whole class reading sessions. </a:t>
            </a:r>
            <a:endParaRPr lang="en-US" sz="28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sz="2800" dirty="0" smtClean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i="1" dirty="0" smtClean="0">
                <a:latin typeface="+mn-lt"/>
              </a:rPr>
              <a:t>In small group sessions the children will read in a small group with an adult.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i="1" dirty="0" smtClean="0">
                <a:latin typeface="+mn-lt"/>
              </a:rPr>
              <a:t>This is </a:t>
            </a:r>
            <a:r>
              <a:rPr lang="en-US" i="1" smtClean="0">
                <a:latin typeface="+mn-lt"/>
              </a:rPr>
              <a:t>organised</a:t>
            </a:r>
            <a:r>
              <a:rPr lang="en-US" i="1" dirty="0" smtClean="0">
                <a:latin typeface="+mn-lt"/>
              </a:rPr>
              <a:t> in a timetable and includes other activities that include, </a:t>
            </a:r>
            <a:r>
              <a:rPr lang="en-US" i="1" dirty="0" err="1" smtClean="0">
                <a:latin typeface="+mn-lt"/>
              </a:rPr>
              <a:t>Edshed</a:t>
            </a:r>
            <a:r>
              <a:rPr lang="en-US" i="1" dirty="0" smtClean="0">
                <a:latin typeface="+mn-lt"/>
              </a:rPr>
              <a:t>/spelling practice, quiet personal reading choice/handwriting skills.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i="1" dirty="0" smtClean="0">
                <a:latin typeface="+mn-lt"/>
              </a:rPr>
              <a:t>In whole class reading sessions, one text is explored together with adult guidance, this includes comprehension skills and reading fluency skills</a:t>
            </a:r>
            <a:r>
              <a:rPr lang="en-US" dirty="0" smtClean="0">
                <a:latin typeface="+mn-lt"/>
              </a:rPr>
              <a:t>.</a:t>
            </a:r>
            <a:endParaRPr lang="en-US" dirty="0" smtClean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08"/>
              </a:spcBef>
              <a:spcAft>
                <a:spcPts val="0"/>
              </a:spcAft>
              <a:buSzPts val="2400"/>
              <a:buChar char="*"/>
            </a:pPr>
            <a:endParaRPr lang="en-US" dirty="0" smtClean="0"/>
          </a:p>
        </p:txBody>
      </p:sp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Reading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457200" y="1868146"/>
            <a:ext cx="8266546" cy="457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r>
              <a:rPr lang="en-US" sz="2200" dirty="0">
                <a:solidFill>
                  <a:srgbClr val="073E87"/>
                </a:solidFill>
                <a:latin typeface="Arial"/>
              </a:rPr>
              <a:t>They learn to read and explore the books focusing on specific objectives. </a:t>
            </a: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r>
              <a:rPr lang="en-US" sz="2200" dirty="0">
                <a:solidFill>
                  <a:srgbClr val="073E87"/>
                </a:solidFill>
                <a:latin typeface="Arial"/>
              </a:rPr>
              <a:t>Children have a home reading book to consolidate what they know. They are able to choose this from the assigned book band. They do not need to read all of the books in a book band before moving on. </a:t>
            </a:r>
            <a:endParaRPr lang="en-US" sz="2200" dirty="0" smtClean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r>
              <a:rPr lang="en-US" sz="2200" dirty="0" smtClean="0">
                <a:solidFill>
                  <a:srgbClr val="073E87"/>
                </a:solidFill>
                <a:latin typeface="Arial"/>
              </a:rPr>
              <a:t>At this stage in Year 4, it is important that all children have a chosen book from the school reading scheme. Books from home can still be read and logged along side the school book. </a:t>
            </a: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08"/>
              </a:spcBef>
              <a:spcAft>
                <a:spcPts val="0"/>
              </a:spcAft>
              <a:buSzPts val="2400"/>
              <a:buChar char="*"/>
            </a:pPr>
            <a:endParaRPr lang="en-US" dirty="0" smtClean="0"/>
          </a:p>
        </p:txBody>
      </p:sp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Reading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632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872067" y="1828800"/>
            <a:ext cx="7408333" cy="44668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>
              <a:spcBef>
                <a:spcPts val="408"/>
              </a:spcBef>
              <a:buSzPts val="2400"/>
            </a:pPr>
            <a:r>
              <a:rPr lang="en-US" dirty="0">
                <a:latin typeface="+mn-lt"/>
              </a:rPr>
              <a:t>It is important for children to read for 10 minutes each day at home to help them make good progress. </a:t>
            </a:r>
            <a:endParaRPr lang="en-US" dirty="0" smtClean="0">
              <a:latin typeface="+mn-lt"/>
            </a:endParaRPr>
          </a:p>
          <a:p>
            <a:pPr marL="274320" lvl="0" indent="-274320">
              <a:spcBef>
                <a:spcPts val="408"/>
              </a:spcBef>
              <a:buSzPts val="2400"/>
            </a:pPr>
            <a:endParaRPr lang="en-US" dirty="0">
              <a:latin typeface="+mn-lt"/>
            </a:endParaRPr>
          </a:p>
          <a:p>
            <a:pPr marL="274320" lvl="0" indent="-274320">
              <a:spcBef>
                <a:spcPts val="408"/>
              </a:spcBef>
              <a:buSzPts val="2400"/>
            </a:pPr>
            <a:r>
              <a:rPr lang="en-US" dirty="0" smtClean="0">
                <a:latin typeface="+mn-lt"/>
              </a:rPr>
              <a:t>Reading records are checked daily and need to be in school every day. Please remember to sign the reading record.</a:t>
            </a:r>
          </a:p>
          <a:p>
            <a:pPr marL="0" lvl="0" indent="0">
              <a:spcBef>
                <a:spcPts val="408"/>
              </a:spcBef>
              <a:buSzPts val="2400"/>
              <a:buNone/>
            </a:pPr>
            <a:endParaRPr lang="en-US" dirty="0">
              <a:latin typeface="+mn-lt"/>
            </a:endParaRPr>
          </a:p>
          <a:p>
            <a:pPr marL="274320" lvl="0" indent="-274320">
              <a:spcBef>
                <a:spcPts val="408"/>
              </a:spcBef>
              <a:buSzPts val="2400"/>
            </a:pPr>
            <a:r>
              <a:rPr lang="en-US" dirty="0">
                <a:latin typeface="+mn-lt"/>
              </a:rPr>
              <a:t>Children read 1:1 with a teacher or teaching assistant, where support is given in the reading process and they are questioned about the text.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08"/>
              </a:spcBef>
              <a:spcAft>
                <a:spcPts val="0"/>
              </a:spcAft>
              <a:buSzPts val="2400"/>
              <a:buChar char="*"/>
            </a:pPr>
            <a:endParaRPr lang="en-US" dirty="0" smtClean="0"/>
          </a:p>
        </p:txBody>
      </p:sp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Reading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1522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"/>
          <p:cNvSpPr txBox="1">
            <a:spLocks noGrp="1"/>
          </p:cNvSpPr>
          <p:nvPr>
            <p:ph type="body" idx="1"/>
          </p:nvPr>
        </p:nvSpPr>
        <p:spPr>
          <a:xfrm>
            <a:off x="662516" y="2268345"/>
            <a:ext cx="7818967" cy="36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We assess children every day in a variety of ways and plan the next lessons in light of this information.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Progress is logged throughout the term.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Parents are invited to learning reviews in the Autumn and Spring terms to find out how their child is progressing.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An annual report is sent home in July.</a:t>
            </a:r>
            <a:endParaRPr dirty="0">
              <a:latin typeface="+mn-lt"/>
            </a:endParaRPr>
          </a:p>
          <a:p>
            <a:pPr marL="27432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endParaRPr dirty="0"/>
          </a:p>
        </p:txBody>
      </p:sp>
      <p:sp>
        <p:nvSpPr>
          <p:cNvPr id="181" name="Google Shape;181;p8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How is learning assessed?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>
            <a:spLocks noGrp="1"/>
          </p:cNvSpPr>
          <p:nvPr>
            <p:ph type="body" idx="1"/>
          </p:nvPr>
        </p:nvSpPr>
        <p:spPr>
          <a:xfrm>
            <a:off x="457200" y="2025584"/>
            <a:ext cx="8340436" cy="3892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This year’s curriculum overview is available on the website.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Each week parents will receive a curriculum bulletin that provides information about what has been learnt in English and mathematics. 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It will include information about the homework tasks relating to these subjects.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Children will be given a homework journal for use at home.</a:t>
            </a:r>
            <a:endParaRPr dirty="0">
              <a:latin typeface="+mn-lt"/>
            </a:endParaRPr>
          </a:p>
        </p:txBody>
      </p:sp>
      <p:sp>
        <p:nvSpPr>
          <p:cNvPr id="187" name="Google Shape;187;p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Curriculum information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66" y="954044"/>
            <a:ext cx="4182411" cy="55526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17521" y="1624978"/>
            <a:ext cx="41909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70C0"/>
                </a:solidFill>
              </a:rPr>
              <a:t>The Homework Bulletin will be emailed on a Friday.</a:t>
            </a:r>
          </a:p>
          <a:p>
            <a:r>
              <a:rPr lang="en-GB" sz="2400" dirty="0" smtClean="0">
                <a:solidFill>
                  <a:srgbClr val="0070C0"/>
                </a:solidFill>
              </a:rPr>
              <a:t>I am happy to look at any homework that is completed, but it does not need to be formally handed in. </a:t>
            </a:r>
            <a:r>
              <a:rPr lang="en-GB" sz="2400" dirty="0" smtClean="0">
                <a:solidFill>
                  <a:srgbClr val="0070C0"/>
                </a:solidFill>
              </a:rPr>
              <a:t>Do whatever suits your child.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 smtClean="0">
                <a:solidFill>
                  <a:srgbClr val="0070C0"/>
                </a:solidFill>
              </a:rPr>
              <a:t>I try to include reminders about Forest school and other events on the Bulletin so it is always worth a look.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 smtClean="0">
              <a:solidFill>
                <a:srgbClr val="0070C0"/>
              </a:solidFill>
            </a:endParaRPr>
          </a:p>
          <a:p>
            <a:endParaRPr lang="en-GB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9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>
            <a:spLocks noGrp="1"/>
          </p:cNvSpPr>
          <p:nvPr>
            <p:ph type="body" idx="1"/>
          </p:nvPr>
        </p:nvSpPr>
        <p:spPr>
          <a:xfrm>
            <a:off x="457200" y="1972830"/>
            <a:ext cx="8238895" cy="4026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 smtClean="0">
                <a:latin typeface="+mn-lt"/>
              </a:rPr>
              <a:t>The subject of ‘changes’ is covered in the PSHE curriculum.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en-GB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 smtClean="0">
                <a:latin typeface="+mn-lt"/>
              </a:rPr>
              <a:t>The Year 4 teacher has a meeting with Year 5 teachers and the children are individually handed over through discussion. Where </a:t>
            </a:r>
            <a:r>
              <a:rPr lang="en-GB" dirty="0" smtClean="0">
                <a:latin typeface="+mn-lt"/>
              </a:rPr>
              <a:t>appropriate, Mrs </a:t>
            </a:r>
            <a:r>
              <a:rPr lang="en-GB" dirty="0" smtClean="0">
                <a:latin typeface="+mn-lt"/>
              </a:rPr>
              <a:t>Hogg SENCO attends these meetings.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endParaRPr lang="en-GB" dirty="0" smtClean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 smtClean="0">
                <a:latin typeface="+mn-lt"/>
              </a:rPr>
              <a:t>All children have the opportunity to discuss and request 2 friends they would like to be in the same class as.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 dirty="0" smtClean="0">
                <a:latin typeface="+mn-lt"/>
              </a:rPr>
              <a:t>There are 2 transition days in July when the children attend the Middle School. In addition, extra visits are arranged for children who need it.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87" name="Google Shape;187;p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 smtClean="0"/>
              <a:t>Year 4 Transition to Middle School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8688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>
            <a:spLocks noGrp="1"/>
          </p:cNvSpPr>
          <p:nvPr>
            <p:ph type="body" idx="1"/>
          </p:nvPr>
        </p:nvSpPr>
        <p:spPr>
          <a:xfrm>
            <a:off x="436652" y="86046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Candara"/>
              <a:buNone/>
            </a:pPr>
            <a:r>
              <a:rPr lang="en-US" sz="4800" b="1"/>
              <a:t>Any questions?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0977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"/>
          <p:cNvSpPr txBox="1">
            <a:spLocks noGrp="1"/>
          </p:cNvSpPr>
          <p:nvPr>
            <p:ph type="body" idx="1"/>
          </p:nvPr>
        </p:nvSpPr>
        <p:spPr>
          <a:xfrm>
            <a:off x="248611" y="1872921"/>
            <a:ext cx="8756843" cy="4306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4443"/>
              <a:buChar char="*"/>
            </a:pPr>
            <a:r>
              <a:rPr lang="en-US" dirty="0"/>
              <a:t>PE kit- 	The PE kit should be in school everyday. It consists of:</a:t>
            </a:r>
            <a:endParaRPr sz="3600"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44444"/>
              <a:buNone/>
            </a:pPr>
            <a:r>
              <a:rPr lang="en-US" dirty="0"/>
              <a:t>				Navy blue shorts and a pale blue T shirt</a:t>
            </a:r>
            <a:endParaRPr sz="3600"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44444"/>
              <a:buNone/>
            </a:pPr>
            <a:r>
              <a:rPr lang="en-US" dirty="0"/>
              <a:t>				</a:t>
            </a:r>
            <a:r>
              <a:rPr lang="en-US" dirty="0" err="1"/>
              <a:t>Plimsolls</a:t>
            </a:r>
            <a:r>
              <a:rPr lang="en-US" dirty="0"/>
              <a:t> or trainers for outdoor PE</a:t>
            </a:r>
            <a:endParaRPr sz="3600"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				A PE bag (</a:t>
            </a:r>
            <a:r>
              <a:rPr lang="en-US" i="1" dirty="0"/>
              <a:t>available from the PTA)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Apron 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	Children will need an apron or large shirt / T-shirt for art and craft activities. 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 err="1"/>
              <a:t>Bookbag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	Everyone needs a book bag and it must be in school everyday. Preferably without a keyring or just a small one due to fitting </a:t>
            </a:r>
            <a:r>
              <a:rPr lang="en-US" dirty="0" err="1"/>
              <a:t>bookbags</a:t>
            </a:r>
            <a:r>
              <a:rPr lang="en-US" dirty="0"/>
              <a:t> in their drawer.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Water bottle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Forest school – wellington boots, waterproof trousers, waterproof jacket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endParaRPr dirty="0"/>
          </a:p>
          <a:p>
            <a:pPr marL="274320" lvl="0" indent="-274320" algn="ctr" rtl="0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SzPct val="100000"/>
              <a:buNone/>
            </a:pPr>
            <a:r>
              <a:rPr lang="en-US" sz="2800" dirty="0"/>
              <a:t>All equipment needs to be named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93" name="Google Shape;193;p1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What equipment does my child need?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"/>
          <p:cNvSpPr txBox="1">
            <a:spLocks noGrp="1"/>
          </p:cNvSpPr>
          <p:nvPr>
            <p:ph type="body" idx="1"/>
          </p:nvPr>
        </p:nvSpPr>
        <p:spPr>
          <a:xfrm>
            <a:off x="345595" y="2148068"/>
            <a:ext cx="8659860" cy="3811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Information letters and newsletters are sent home by email.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Text messages are sent for short messages and reminders.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The school app. Provides a updates and notifications. 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The school website has a large amount of information as well as photographs of things your child has participated in. We recommend that you check it regularly.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Dates for events are on the calendar on the website.</a:t>
            </a:r>
            <a:endParaRPr dirty="0">
              <a:latin typeface="+mj-lt"/>
            </a:endParaRPr>
          </a:p>
          <a:p>
            <a:pPr marL="576263" lvl="1" indent="-274318" algn="l" rtl="0">
              <a:lnSpc>
                <a:spcPct val="100000"/>
              </a:lnSpc>
              <a:spcBef>
                <a:spcPts val="407"/>
              </a:spcBef>
              <a:spcAft>
                <a:spcPts val="0"/>
              </a:spcAft>
              <a:buSzPct val="100000"/>
              <a:buChar char="*"/>
            </a:pPr>
            <a:r>
              <a:rPr lang="en-US" u="sng" dirty="0">
                <a:solidFill>
                  <a:schemeClr val="hlink"/>
                </a:solidFill>
                <a:hlinkClick r:id="rId3"/>
              </a:rPr>
              <a:t>www.linsladelower.co.uk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99" name="Google Shape;199;p1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How will I receive information?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3"/>
          <p:cNvSpPr txBox="1">
            <a:spLocks noGrp="1"/>
          </p:cNvSpPr>
          <p:nvPr>
            <p:ph type="body" idx="1"/>
          </p:nvPr>
        </p:nvSpPr>
        <p:spPr>
          <a:xfrm>
            <a:off x="318656" y="1994686"/>
            <a:ext cx="8534400" cy="4156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If you have any concerns please speak to a member of staff.</a:t>
            </a:r>
            <a:endParaRPr dirty="0">
              <a:latin typeface="+mn-lt"/>
            </a:endParaRPr>
          </a:p>
          <a:p>
            <a:pPr marL="274320" lvl="0" indent="-1219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You can send an email to the teacher using the class email address – beech@linsladelower.beds.sch.uk </a:t>
            </a:r>
            <a:endParaRPr lang="en-US" dirty="0" smtClean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endParaRPr lang="en-US" i="1" dirty="0">
              <a:latin typeface="+mn-lt"/>
            </a:endParaRPr>
          </a:p>
          <a:p>
            <a:pPr marL="342900" lvl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FontTx/>
              <a:buChar char="-"/>
            </a:pPr>
            <a:r>
              <a:rPr lang="en-US" sz="2200" i="1" dirty="0" smtClean="0">
                <a:latin typeface="+mn-lt"/>
              </a:rPr>
              <a:t>As you can imagine I rarely have time to read and respond to emails during a school day so if it is urgent please contact via the office. If it is personal or does not need an immediate response then please do email me directly.</a:t>
            </a:r>
          </a:p>
          <a:p>
            <a:pPr marL="342900" lvl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FontTx/>
              <a:buChar char="-"/>
            </a:pPr>
            <a:endParaRPr i="1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W</a:t>
            </a:r>
            <a:r>
              <a:rPr lang="en-US" dirty="0" smtClean="0">
                <a:latin typeface="+mn-lt"/>
              </a:rPr>
              <a:t>e </a:t>
            </a:r>
            <a:r>
              <a:rPr lang="en-US" dirty="0">
                <a:latin typeface="+mn-lt"/>
              </a:rPr>
              <a:t>will respond if needed during school hours.</a:t>
            </a:r>
            <a:endParaRPr dirty="0">
              <a:latin typeface="+mn-lt"/>
            </a:endParaRPr>
          </a:p>
          <a:p>
            <a:pPr marL="274320" lvl="0" indent="-1219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You can also contact the school office. </a:t>
            </a:r>
            <a:endParaRPr dirty="0">
              <a:latin typeface="+mn-lt"/>
            </a:endParaRPr>
          </a:p>
        </p:txBody>
      </p:sp>
      <p:sp>
        <p:nvSpPr>
          <p:cNvPr id="205" name="Google Shape;205;p13"/>
          <p:cNvSpPr txBox="1">
            <a:spLocks noGrp="1"/>
          </p:cNvSpPr>
          <p:nvPr>
            <p:ph type="title"/>
          </p:nvPr>
        </p:nvSpPr>
        <p:spPr>
          <a:xfrm>
            <a:off x="457200" y="540629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What do I do if I need to speak to someone?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4"/>
          <p:cNvSpPr txBox="1">
            <a:spLocks noGrp="1"/>
          </p:cNvSpPr>
          <p:nvPr>
            <p:ph type="body" idx="1"/>
          </p:nvPr>
        </p:nvSpPr>
        <p:spPr>
          <a:xfrm>
            <a:off x="664633" y="2578485"/>
            <a:ext cx="78147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We will contact parents either at the end of the day, email or by telephone to discuss any concerns that we have.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11" name="Google Shape;211;p14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What if the school has concerns?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>
            <a:spLocks noGrp="1"/>
          </p:cNvSpPr>
          <p:nvPr>
            <p:ph type="body" idx="1"/>
          </p:nvPr>
        </p:nvSpPr>
        <p:spPr>
          <a:xfrm>
            <a:off x="436652" y="86046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Candara"/>
              <a:buNone/>
            </a:pPr>
            <a:r>
              <a:rPr lang="en-US" sz="4800" b="1"/>
              <a:t>Any questions?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veform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1355</Words>
  <Application>Microsoft Office PowerPoint</Application>
  <PresentationFormat>On-screen Show (4:3)</PresentationFormat>
  <Paragraphs>161</Paragraphs>
  <Slides>25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Noto Sans Symbols</vt:lpstr>
      <vt:lpstr>Candara</vt:lpstr>
      <vt:lpstr>Arial</vt:lpstr>
      <vt:lpstr>Waveform</vt:lpstr>
      <vt:lpstr>PowerPoint Presentation</vt:lpstr>
      <vt:lpstr>Welcome to Beech  Class Year 4</vt:lpstr>
      <vt:lpstr>The Topics </vt:lpstr>
      <vt:lpstr>The School Day</vt:lpstr>
      <vt:lpstr>What will my child learn?</vt:lpstr>
      <vt:lpstr>PowerPoint Presentation</vt:lpstr>
      <vt:lpstr>New in Year 4</vt:lpstr>
      <vt:lpstr>Roles and Responsibilities</vt:lpstr>
      <vt:lpstr>PE</vt:lpstr>
      <vt:lpstr>Forest Schools</vt:lpstr>
      <vt:lpstr>Forest School Dates</vt:lpstr>
      <vt:lpstr>PowerPoint Presentation</vt:lpstr>
      <vt:lpstr>Reading</vt:lpstr>
      <vt:lpstr>Reading</vt:lpstr>
      <vt:lpstr>Reading</vt:lpstr>
      <vt:lpstr>How is learning assessed?</vt:lpstr>
      <vt:lpstr>Curriculum information</vt:lpstr>
      <vt:lpstr>PowerPoint Presentation</vt:lpstr>
      <vt:lpstr>Year 4 Transition to Middle School</vt:lpstr>
      <vt:lpstr>PowerPoint Presentation</vt:lpstr>
      <vt:lpstr>What equipment does my child need?</vt:lpstr>
      <vt:lpstr>How will I receive information?</vt:lpstr>
      <vt:lpstr>What do I do if I need to speak to someone?</vt:lpstr>
      <vt:lpstr>What if the school has concerns?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Debra Cannings</dc:creator>
  <cp:lastModifiedBy>Claire Martin</cp:lastModifiedBy>
  <cp:revision>15</cp:revision>
  <dcterms:created xsi:type="dcterms:W3CDTF">2015-09-04T19:58:49Z</dcterms:created>
  <dcterms:modified xsi:type="dcterms:W3CDTF">2025-09-09T14:15:23Z</dcterms:modified>
</cp:coreProperties>
</file>