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autoCompressPictures="0">
  <p:sldMasterIdLst>
    <p:sldMasterId id="2147483648" r:id="rId1"/>
  </p:sldMasterIdLst>
  <p:notesMasterIdLst>
    <p:notesMasterId r:id="rId10"/>
  </p:notesMasterIdLst>
  <p:sldIdLst>
    <p:sldId id="257" r:id="rId2"/>
    <p:sldId id="258" r:id="rId3"/>
    <p:sldId id="265" r:id="rId4"/>
    <p:sldId id="266" r:id="rId5"/>
    <p:sldId id="259" r:id="rId6"/>
    <p:sldId id="270" r:id="rId7"/>
    <p:sldId id="268" r:id="rId8"/>
    <p:sldId id="263" r:id="rId9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1"/>
      <p:bold r:id="rId12"/>
      <p:italic r:id="rId13"/>
      <p:boldItalic r:id="rId14"/>
    </p:embeddedFont>
    <p:embeddedFont>
      <p:font typeface="Roboto" panose="020B0604020202020204" charset="0"/>
      <p:regular r:id="rId15"/>
      <p:bold r:id="rId16"/>
      <p:italic r:id="rId17"/>
      <p:boldItalic r:id="rId18"/>
    </p:embeddedFont>
    <p:embeddedFont>
      <p:font typeface="Roboto Black" panose="020B0604020202020204" charset="0"/>
      <p:bold r:id="rId19"/>
      <p:boldItalic r:id="rId20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83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24" roundtripDataSignature="AMtx7mgd3gBaZpdUd90JJf9SGGCu+Rg+1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7EBF4DFF-72F8-425C-84C1-588916F6E571}">
  <a:tblStyle styleId="{7EBF4DFF-72F8-425C-84C1-588916F6E571}" styleName="Table_0">
    <a:wholeTbl>
      <a:tcTxStyle b="off" i="off">
        <a:font>
          <a:latin typeface="Roboto"/>
          <a:ea typeface="Roboto"/>
          <a:cs typeface="Roboto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FCEDE7"/>
          </a:solidFill>
        </a:fill>
      </a:tcStyle>
    </a:wholeTbl>
    <a:band1H>
      <a:tcTxStyle/>
      <a:tcStyle>
        <a:tcBdr/>
        <a:fill>
          <a:solidFill>
            <a:srgbClr val="FADACB"/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rgbClr val="FADACB"/>
          </a:solidFill>
        </a:fill>
      </a:tcStyle>
    </a:band1V>
    <a:band2V>
      <a:tcTxStyle/>
      <a:tcStyle>
        <a:tcBdr/>
      </a:tcStyle>
    </a:band2V>
    <a:lastCol>
      <a:tcTxStyle b="on" i="off">
        <a:font>
          <a:latin typeface="Roboto"/>
          <a:ea typeface="Roboto"/>
          <a:cs typeface="Roboto"/>
        </a:font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 i="off">
        <a:font>
          <a:latin typeface="Roboto"/>
          <a:ea typeface="Roboto"/>
          <a:cs typeface="Roboto"/>
        </a:font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 i="off">
        <a:font>
          <a:latin typeface="Roboto"/>
          <a:ea typeface="Roboto"/>
          <a:cs typeface="Roboto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1"/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>
        <a:font>
          <a:latin typeface="Roboto"/>
          <a:ea typeface="Roboto"/>
          <a:cs typeface="Roboto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1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3D289ECE-7982-4765-BEC7-565CE11D96C0}" styleName="Table_1">
    <a:wholeTbl>
      <a:tcTxStyle b="off" i="off">
        <a:font>
          <a:latin typeface="Roboto"/>
          <a:ea typeface="Roboto"/>
          <a:cs typeface="Roboto"/>
        </a:font>
        <a:schemeClr val="dk1"/>
      </a:tcTxStyle>
      <a:tcStyle>
        <a:tcBdr>
          <a:left>
            <a:ln w="12700" cap="flat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chemeClr val="lt1"/>
          </a:solidFill>
        </a:fill>
      </a:tcStyle>
    </a:wholeTbl>
    <a:band1H>
      <a:tcTxStyle/>
      <a:tcStyle>
        <a:tcBdr/>
        <a:fill>
          <a:solidFill>
            <a:srgbClr val="E7E8EF"/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rgbClr val="E7E8EF"/>
          </a:solidFill>
        </a:fill>
      </a:tcStyle>
    </a:band1V>
    <a:band2V>
      <a:tcTxStyle/>
      <a:tcStyle>
        <a:tcBdr/>
      </a:tcStyle>
    </a:band2V>
    <a:lastCol>
      <a:tcTxStyle b="on" i="off"/>
      <a:tcStyle>
        <a:tcBdr/>
      </a:tcStyle>
    </a:lastCol>
    <a:firstCol>
      <a:tcTxStyle b="on" i="off"/>
      <a:tcStyle>
        <a:tcBdr/>
      </a:tcStyle>
    </a:firstCol>
    <a:lastRow>
      <a:tcTxStyle b="on" i="off"/>
      <a:tcStyle>
        <a:tcBdr>
          <a:top>
            <a:ln w="50800" cap="flat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lt1"/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>
        <a:font>
          <a:latin typeface="Roboto"/>
          <a:ea typeface="Roboto"/>
          <a:cs typeface="Roboto"/>
        </a:font>
        <a:schemeClr val="lt1"/>
      </a:tcTxStyle>
      <a:tcStyle>
        <a:tcBdr/>
        <a:fill>
          <a:solidFill>
            <a:schemeClr val="accent3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918" autoAdjust="0"/>
  </p:normalViewPr>
  <p:slideViewPr>
    <p:cSldViewPr snapToGrid="0">
      <p:cViewPr varScale="1">
        <p:scale>
          <a:sx n="107" d="100"/>
          <a:sy n="107" d="100"/>
        </p:scale>
        <p:origin x="1734" y="102"/>
      </p:cViewPr>
      <p:guideLst>
        <p:guide orient="horz" pos="2183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font" Target="fonts/font8.fntdata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24" Type="http://customschemas.google.com/relationships/presentationmetadata" Target="meta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28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19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004702827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7581951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7" name="Google Shape;47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73469852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3" name="Google Shape;53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8137707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3" name="Google Shape;53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22888029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3" name="Google Shape;53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97677043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3" name="Google Shape;53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71116192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3" name="Google Shape;53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92005957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6" name="Google Shape;116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4359835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>
  <p:cSld name="Blank"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s">
  <p:cSld name="Contents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11"/>
          <p:cNvSpPr/>
          <p:nvPr/>
        </p:nvSpPr>
        <p:spPr>
          <a:xfrm>
            <a:off x="-6" y="0"/>
            <a:ext cx="9144000" cy="6870128"/>
          </a:xfrm>
          <a:prstGeom prst="rect">
            <a:avLst/>
          </a:prstGeom>
          <a:solidFill>
            <a:schemeClr val="lt1">
              <a:alpha val="84705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5" name="Google Shape;15;p11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9144000" cy="33438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Google Shape;16;p1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6768865"/>
            <a:ext cx="9144000" cy="107173"/>
          </a:xfrm>
          <a:prstGeom prst="rect">
            <a:avLst/>
          </a:prstGeom>
          <a:solidFill>
            <a:srgbClr val="29294D"/>
          </a:solidFill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nd Slide">
  <p:cSld name="End Slide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Google Shape;25;p13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522767" y="6196125"/>
            <a:ext cx="576495" cy="58071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9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1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4000"/>
              <a:buFont typeface="Roboto"/>
              <a:buNone/>
              <a:defRPr sz="4000" b="1" i="0" u="none" strike="noStrike" cap="none">
                <a:solidFill>
                  <a:srgbClr val="1C1C1C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9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t" anchorCtr="0">
            <a:normAutofit/>
          </a:bodyPr>
          <a:lstStyle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C1C1C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400" marR="0" lvl="1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1C1C1C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g"/><Relationship Id="rId4" Type="http://schemas.openxmlformats.org/officeDocument/2006/relationships/slide" Target="slid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g"/><Relationship Id="rId4" Type="http://schemas.openxmlformats.org/officeDocument/2006/relationships/slide" Target="slide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2"/>
          <p:cNvSpPr/>
          <p:nvPr/>
        </p:nvSpPr>
        <p:spPr>
          <a:xfrm>
            <a:off x="0" y="-18038"/>
            <a:ext cx="9144000" cy="1684034"/>
          </a:xfrm>
          <a:prstGeom prst="rect">
            <a:avLst/>
          </a:prstGeom>
          <a:solidFill>
            <a:schemeClr val="lt1">
              <a:alpha val="84705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0" name="Google Shape;40;p2"/>
          <p:cNvSpPr/>
          <p:nvPr/>
        </p:nvSpPr>
        <p:spPr>
          <a:xfrm>
            <a:off x="0" y="1665996"/>
            <a:ext cx="9144000" cy="5619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1" name="Google Shape;41;p2"/>
          <p:cNvSpPr txBox="1"/>
          <p:nvPr/>
        </p:nvSpPr>
        <p:spPr>
          <a:xfrm>
            <a:off x="443061" y="558000"/>
            <a:ext cx="8352596" cy="6001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GB" sz="3300" b="0" i="0" u="none" strike="noStrike" kern="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Roboto Black"/>
                <a:ea typeface="Roboto Black"/>
                <a:cs typeface="Roboto Black"/>
                <a:sym typeface="Roboto Black"/>
              </a:rPr>
              <a:t>End of Key Stage One Assessments 2026</a:t>
            </a:r>
            <a:endParaRPr kumimoji="0" lang="en-GB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pic>
        <p:nvPicPr>
          <p:cNvPr id="43" name="Google Shape;43;p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6118506"/>
            <a:ext cx="9144000" cy="739494"/>
          </a:xfrm>
          <a:prstGeom prst="rect">
            <a:avLst/>
          </a:prstGeom>
          <a:noFill/>
          <a:ln>
            <a:noFill/>
          </a:ln>
        </p:spPr>
      </p:pic>
      <p:pic>
        <p:nvPicPr>
          <p:cNvPr id="44" name="Google Shape;44;p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0" y="6768865"/>
            <a:ext cx="9144000" cy="10717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2000">
        <p:cut/>
      </p:transition>
    </mc:Choice>
    <mc:Fallback xmlns="">
      <p:transition advTm="200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3"/>
          <p:cNvSpPr txBox="1"/>
          <p:nvPr/>
        </p:nvSpPr>
        <p:spPr>
          <a:xfrm>
            <a:off x="299405" y="549275"/>
            <a:ext cx="8545190" cy="805551"/>
          </a:xfrm>
          <a:prstGeom prst="rect">
            <a:avLst/>
          </a:prstGeom>
          <a:solidFill>
            <a:srgbClr val="FDE7CF"/>
          </a:solidFill>
          <a:ln>
            <a:noFill/>
          </a:ln>
        </p:spPr>
        <p:txBody>
          <a:bodyPr spcFirstLastPara="1" wrap="square" lIns="216000" tIns="216000" rIns="216000" bIns="216000" anchor="t" anchorCtr="0">
            <a:spAutoFit/>
          </a:bodyPr>
          <a:lstStyle/>
          <a:p>
            <a:pPr marL="271463" marR="0" lvl="0" indent="-271463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oboto Black"/>
              <a:buChar char="•"/>
            </a:pPr>
            <a:r>
              <a:rPr lang="en-GB" sz="2400" dirty="0">
                <a:solidFill>
                  <a:schemeClr val="dk1"/>
                </a:solidFill>
                <a:latin typeface="Roboto Black"/>
                <a:ea typeface="Roboto Black"/>
                <a:cs typeface="Roboto Black"/>
                <a:sym typeface="Roboto Black"/>
              </a:rPr>
              <a:t>Contents</a:t>
            </a:r>
            <a:endParaRPr dirty="0"/>
          </a:p>
        </p:txBody>
      </p:sp>
      <p:graphicFrame>
        <p:nvGraphicFramePr>
          <p:cNvPr id="50" name="Google Shape;50;p3"/>
          <p:cNvGraphicFramePr/>
          <p:nvPr>
            <p:extLst>
              <p:ext uri="{D42A27DB-BD31-4B8C-83A1-F6EECF244321}">
                <p14:modId xmlns:p14="http://schemas.microsoft.com/office/powerpoint/2010/main" val="2321005035"/>
              </p:ext>
            </p:extLst>
          </p:nvPr>
        </p:nvGraphicFramePr>
        <p:xfrm>
          <a:off x="299405" y="1404796"/>
          <a:ext cx="8545200" cy="1809450"/>
        </p:xfrm>
        <a:graphic>
          <a:graphicData uri="http://schemas.openxmlformats.org/drawingml/2006/table">
            <a:tbl>
              <a:tblPr firstRow="1" bandRow="1">
                <a:noFill/>
                <a:tableStyleId>{7EBF4DFF-72F8-425C-84C1-588916F6E571}</a:tableStyleId>
              </a:tblPr>
              <a:tblGrid>
                <a:gridCol w="2083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3369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5950"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 b="1" u="none" strike="noStrike" cap="none">
                        <a:solidFill>
                          <a:schemeClr val="lt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50" marR="91450" marT="36000" marB="36000">
                    <a:lnL w="12700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T w="12700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 u="none" strike="noStrike" cap="none" dirty="0">
                          <a:solidFill>
                            <a:schemeClr val="dk1"/>
                          </a:solidFill>
                          <a:latin typeface="Roboto"/>
                          <a:ea typeface="Roboto"/>
                          <a:cs typeface="Roboto"/>
                          <a:sym typeface="Roboto"/>
                        </a:rPr>
                        <a:t>What are end of key stage one assessments?</a:t>
                      </a:r>
                      <a:endParaRPr sz="1600" b="1" u="none" dirty="0">
                        <a:solidFill>
                          <a:schemeClr val="dk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50" marR="91450" marT="36000" marB="36000">
                    <a:lnR w="12700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5"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300" b="1">
                        <a:solidFill>
                          <a:schemeClr val="lt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50" marR="91450" marT="0" marB="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T w="12700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300" b="1">
                        <a:solidFill>
                          <a:schemeClr val="dk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50" marR="91450" marT="0" marB="0"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5950"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 b="1">
                        <a:solidFill>
                          <a:schemeClr val="lt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50" marR="91450" marT="36000" marB="36000">
                    <a:lnL w="12700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T w="12700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 u="none" dirty="0">
                          <a:solidFill>
                            <a:schemeClr val="dk1"/>
                          </a:solidFill>
                          <a:latin typeface="Roboto"/>
                          <a:ea typeface="Roboto"/>
                          <a:cs typeface="Roboto"/>
                          <a:sym typeface="Roboto"/>
                        </a:rPr>
                        <a:t>What are children tested on? </a:t>
                      </a:r>
                      <a:endParaRPr sz="1600" b="1" u="none" dirty="0">
                        <a:solidFill>
                          <a:schemeClr val="dk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50" marR="91450" marT="36000" marB="36000">
                    <a:lnR w="12700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5"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300" b="1">
                        <a:solidFill>
                          <a:schemeClr val="lt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50" marR="91450" marT="0" marB="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T w="12700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300" b="1">
                        <a:solidFill>
                          <a:schemeClr val="dk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50" marR="91450" marT="0" marB="0"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15950"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 b="1">
                        <a:solidFill>
                          <a:schemeClr val="lt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50" marR="91450" marT="36000" marB="36000">
                    <a:lnL w="12700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T w="12700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 u="none" dirty="0">
                          <a:solidFill>
                            <a:schemeClr val="dk1"/>
                          </a:solidFill>
                          <a:latin typeface="Roboto"/>
                          <a:ea typeface="Roboto"/>
                          <a:cs typeface="Roboto"/>
                          <a:sym typeface="Roboto"/>
                        </a:rPr>
                        <a:t>When and how do they happen? </a:t>
                      </a:r>
                      <a:endParaRPr sz="1600" b="1" u="none" dirty="0">
                        <a:solidFill>
                          <a:schemeClr val="dk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50" marR="91450" marT="36000" marB="36000">
                    <a:lnR w="12700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5"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300" b="1">
                        <a:solidFill>
                          <a:schemeClr val="lt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50" marR="91450" marT="0" marB="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T w="12700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300" b="1">
                        <a:solidFill>
                          <a:schemeClr val="dk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50" marR="91450" marT="0" marB="0"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15950"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 b="1">
                        <a:solidFill>
                          <a:schemeClr val="lt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50" marR="91450" marT="36000" marB="36000">
                    <a:lnL w="12700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T w="12700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 u="none" dirty="0">
                          <a:solidFill>
                            <a:schemeClr val="dk1"/>
                          </a:solidFill>
                          <a:latin typeface="Roboto"/>
                          <a:ea typeface="Roboto"/>
                          <a:cs typeface="Roboto"/>
                          <a:sym typeface="Roboto"/>
                        </a:rPr>
                        <a:t>What happens with the results?</a:t>
                      </a:r>
                      <a:endParaRPr sz="1600" b="1" u="none" dirty="0">
                        <a:solidFill>
                          <a:schemeClr val="dk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50" marR="91450" marT="36000" marB="36000">
                    <a:lnR w="12700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5"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300" b="1">
                        <a:solidFill>
                          <a:schemeClr val="lt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50" marR="91450" marT="0" marB="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T w="12700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300" b="1">
                        <a:solidFill>
                          <a:schemeClr val="dk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50" marR="91450" marT="0" marB="0"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15950"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 b="1">
                        <a:solidFill>
                          <a:schemeClr val="lt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50" marR="91450" marT="36000" marB="36000">
                    <a:lnL w="12700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T w="12700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 u="none" dirty="0">
                          <a:solidFill>
                            <a:schemeClr val="dk1"/>
                          </a:solidFill>
                          <a:latin typeface="Roboto"/>
                          <a:ea typeface="Roboto"/>
                          <a:cs typeface="Roboto"/>
                          <a:sym typeface="Roboto"/>
                        </a:rPr>
                        <a:t>How can I help my child?</a:t>
                      </a:r>
                      <a:endParaRPr sz="1600" b="1" u="none" dirty="0">
                        <a:solidFill>
                          <a:schemeClr val="dk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50" marR="91450" marT="36000" marB="36000">
                    <a:lnR w="12700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6800"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300" b="1">
                        <a:solidFill>
                          <a:schemeClr val="lt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0" marR="0" marT="0" marB="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300" b="1" u="none" dirty="0">
                        <a:solidFill>
                          <a:schemeClr val="dk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0" marR="0" marT="0" marB="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4"/>
          <p:cNvSpPr/>
          <p:nvPr/>
        </p:nvSpPr>
        <p:spPr>
          <a:xfrm>
            <a:off x="0" y="57210"/>
            <a:ext cx="9144000" cy="6870128"/>
          </a:xfrm>
          <a:prstGeom prst="rect">
            <a:avLst/>
          </a:prstGeom>
          <a:solidFill>
            <a:schemeClr val="lt1">
              <a:alpha val="84705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6" name="Google Shape;56;p4"/>
          <p:cNvSpPr txBox="1"/>
          <p:nvPr/>
        </p:nvSpPr>
        <p:spPr>
          <a:xfrm>
            <a:off x="299405" y="549275"/>
            <a:ext cx="8539794" cy="805551"/>
          </a:xfrm>
          <a:prstGeom prst="rect">
            <a:avLst/>
          </a:prstGeom>
          <a:solidFill>
            <a:srgbClr val="FDE7CF"/>
          </a:solidFill>
          <a:ln>
            <a:noFill/>
          </a:ln>
        </p:spPr>
        <p:txBody>
          <a:bodyPr spcFirstLastPara="1" wrap="square" lIns="216000" tIns="216000" rIns="216000" bIns="216000" anchor="t" anchorCtr="0">
            <a:spAutoFit/>
          </a:bodyPr>
          <a:lstStyle/>
          <a:p>
            <a:pPr marL="285750" marR="0" lvl="0" indent="-28575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oboto Black"/>
              <a:buChar char="•"/>
            </a:pPr>
            <a:r>
              <a:rPr lang="en-GB" sz="2400" dirty="0">
                <a:solidFill>
                  <a:schemeClr val="dk1"/>
                </a:solidFill>
                <a:latin typeface="Roboto Black"/>
                <a:ea typeface="Roboto Black"/>
                <a:cs typeface="Roboto Black"/>
                <a:sym typeface="Roboto Black"/>
              </a:rPr>
              <a:t>What are end of key stage one assessments?</a:t>
            </a:r>
            <a:endParaRPr dirty="0"/>
          </a:p>
        </p:txBody>
      </p:sp>
      <p:pic>
        <p:nvPicPr>
          <p:cNvPr id="58" name="Google Shape;58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6768865"/>
            <a:ext cx="9144000" cy="107173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9" name="Google Shape;59;p4"/>
          <p:cNvGrpSpPr/>
          <p:nvPr/>
        </p:nvGrpSpPr>
        <p:grpSpPr>
          <a:xfrm>
            <a:off x="299405" y="6581924"/>
            <a:ext cx="920730" cy="153888"/>
            <a:chOff x="299405" y="6581924"/>
            <a:chExt cx="920730" cy="153888"/>
          </a:xfrm>
        </p:grpSpPr>
        <p:sp>
          <p:nvSpPr>
            <p:cNvPr id="60" name="Google Shape;60;p4">
              <a:hlinkClick r:id="rId4" action="ppaction://hlinksldjump"/>
            </p:cNvPr>
            <p:cNvSpPr/>
            <p:nvPr/>
          </p:nvSpPr>
          <p:spPr>
            <a:xfrm rot="-5400000" flipH="1">
              <a:off x="290896" y="6605685"/>
              <a:ext cx="123384" cy="106366"/>
            </a:xfrm>
            <a:prstGeom prst="triangle">
              <a:avLst>
                <a:gd name="adj" fmla="val 50000"/>
              </a:avLst>
            </a:prstGeom>
            <a:solidFill>
              <a:srgbClr val="2A294C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61" name="Google Shape;61;p4">
              <a:hlinkClick r:id="rId4" action="ppaction://hlinksldjump"/>
            </p:cNvPr>
            <p:cNvSpPr txBox="1"/>
            <p:nvPr/>
          </p:nvSpPr>
          <p:spPr>
            <a:xfrm>
              <a:off x="454395" y="6581924"/>
              <a:ext cx="765740" cy="15388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000" b="1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Contents</a:t>
              </a:r>
              <a:endParaRPr/>
            </a:p>
          </p:txBody>
        </p:sp>
      </p:grpSp>
      <p:sp>
        <p:nvSpPr>
          <p:cNvPr id="62" name="Google Shape;62;p4"/>
          <p:cNvSpPr txBox="1"/>
          <p:nvPr/>
        </p:nvSpPr>
        <p:spPr>
          <a:xfrm>
            <a:off x="299405" y="2000457"/>
            <a:ext cx="8539794" cy="2959987"/>
          </a:xfrm>
          <a:prstGeom prst="rect">
            <a:avLst/>
          </a:prstGeom>
          <a:solidFill>
            <a:srgbClr val="FDE7CF"/>
          </a:solidFill>
          <a:ln>
            <a:noFill/>
          </a:ln>
        </p:spPr>
        <p:txBody>
          <a:bodyPr spcFirstLastPara="1" wrap="square" lIns="216000" tIns="216000" rIns="216000" bIns="216000" anchor="t" anchorCtr="0">
            <a:spAutoFit/>
          </a:bodyPr>
          <a:lstStyle/>
          <a:p>
            <a:pPr marL="285750" lvl="0" indent="-28575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All children are assessed during the last term of year 2 to judge what they have learned over the course of key stage one (years 1 and 2). </a:t>
            </a:r>
          </a:p>
          <a:p>
            <a:pPr marL="285750" lvl="0" indent="-28575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Teachers judge whether each child in their class has achieved the expected standards for the end of key stage one.</a:t>
            </a:r>
          </a:p>
          <a:p>
            <a:pPr marL="285750" lvl="0" indent="-28575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Teachers will use a range of evidence to support their judgements, including the children’s results in their national curriculum tests, as well as independent work in class. </a:t>
            </a:r>
          </a:p>
          <a:p>
            <a:pPr marL="285750" lvl="0" indent="-28575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Teachers will judge what a child is able to do independently and align this with the national expectations for a child at the end of key stage one. </a:t>
            </a:r>
          </a:p>
        </p:txBody>
      </p:sp>
      <p:sp>
        <p:nvSpPr>
          <p:cNvPr id="63" name="Google Shape;63;p4"/>
          <p:cNvSpPr txBox="1"/>
          <p:nvPr/>
        </p:nvSpPr>
        <p:spPr>
          <a:xfrm>
            <a:off x="450559" y="1210982"/>
            <a:ext cx="8237486" cy="884070"/>
          </a:xfrm>
          <a:prstGeom prst="rect">
            <a:avLst/>
          </a:prstGeom>
          <a:solidFill>
            <a:schemeClr val="lt1"/>
          </a:solidFill>
          <a:ln w="38100" cap="flat" cmpd="sng">
            <a:solidFill>
              <a:schemeClr val="accen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08000" tIns="72000" rIns="108000" bIns="72000" anchor="t" anchorCtr="0">
            <a:spAutoFit/>
          </a:bodyPr>
          <a:lstStyle/>
          <a:p>
            <a:pPr lvl="0" algn="ctr"/>
            <a:r>
              <a:rPr lang="en-GB" sz="16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What you might know as SATs or Standard Attainment Tests, are national curriculum tests that are usually taken by children at the end of key stage one.</a:t>
            </a:r>
            <a:br>
              <a:rPr lang="en-GB" sz="16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</a:br>
            <a:r>
              <a:rPr lang="en-GB" sz="16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These are just part of the picture.</a:t>
            </a:r>
          </a:p>
        </p:txBody>
      </p:sp>
    </p:spTree>
    <p:extLst>
      <p:ext uri="{BB962C8B-B14F-4D97-AF65-F5344CB8AC3E}">
        <p14:creationId xmlns:p14="http://schemas.microsoft.com/office/powerpoint/2010/main" val="1277889398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4"/>
          <p:cNvSpPr/>
          <p:nvPr/>
        </p:nvSpPr>
        <p:spPr>
          <a:xfrm>
            <a:off x="0" y="57210"/>
            <a:ext cx="9144000" cy="6870128"/>
          </a:xfrm>
          <a:prstGeom prst="rect">
            <a:avLst/>
          </a:prstGeom>
          <a:solidFill>
            <a:schemeClr val="lt1">
              <a:alpha val="84705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6" name="Google Shape;56;p4"/>
          <p:cNvSpPr txBox="1"/>
          <p:nvPr/>
        </p:nvSpPr>
        <p:spPr>
          <a:xfrm>
            <a:off x="299405" y="549275"/>
            <a:ext cx="8539794" cy="805551"/>
          </a:xfrm>
          <a:prstGeom prst="rect">
            <a:avLst/>
          </a:prstGeom>
          <a:solidFill>
            <a:srgbClr val="FDE7CF"/>
          </a:solidFill>
          <a:ln>
            <a:noFill/>
          </a:ln>
        </p:spPr>
        <p:txBody>
          <a:bodyPr spcFirstLastPara="1" wrap="square" lIns="216000" tIns="216000" rIns="216000" bIns="216000" anchor="t" anchorCtr="0">
            <a:spAutoFit/>
          </a:bodyPr>
          <a:lstStyle/>
          <a:p>
            <a:pPr marL="285750" marR="0" lvl="0" indent="-28575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oboto Black"/>
              <a:buChar char="•"/>
            </a:pPr>
            <a:r>
              <a:rPr lang="en-GB" sz="2400" dirty="0">
                <a:solidFill>
                  <a:schemeClr val="dk1"/>
                </a:solidFill>
                <a:latin typeface="Roboto Black"/>
                <a:ea typeface="Roboto Black"/>
                <a:cs typeface="Roboto Black"/>
                <a:sym typeface="Roboto Black"/>
              </a:rPr>
              <a:t>What are children tested on?</a:t>
            </a:r>
            <a:endParaRPr dirty="0"/>
          </a:p>
        </p:txBody>
      </p:sp>
      <p:pic>
        <p:nvPicPr>
          <p:cNvPr id="58" name="Google Shape;58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6768865"/>
            <a:ext cx="9144000" cy="107173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9" name="Google Shape;59;p4"/>
          <p:cNvGrpSpPr/>
          <p:nvPr/>
        </p:nvGrpSpPr>
        <p:grpSpPr>
          <a:xfrm>
            <a:off x="299405" y="6581924"/>
            <a:ext cx="920730" cy="153888"/>
            <a:chOff x="299405" y="6581924"/>
            <a:chExt cx="920730" cy="153888"/>
          </a:xfrm>
        </p:grpSpPr>
        <p:sp>
          <p:nvSpPr>
            <p:cNvPr id="60" name="Google Shape;60;p4">
              <a:hlinkClick r:id="rId4" action="ppaction://hlinksldjump"/>
            </p:cNvPr>
            <p:cNvSpPr/>
            <p:nvPr/>
          </p:nvSpPr>
          <p:spPr>
            <a:xfrm rot="-5400000" flipH="1">
              <a:off x="290896" y="6605685"/>
              <a:ext cx="123384" cy="106366"/>
            </a:xfrm>
            <a:prstGeom prst="triangle">
              <a:avLst>
                <a:gd name="adj" fmla="val 50000"/>
              </a:avLst>
            </a:prstGeom>
            <a:solidFill>
              <a:srgbClr val="2A294C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61" name="Google Shape;61;p4">
              <a:hlinkClick r:id="rId4" action="ppaction://hlinksldjump"/>
            </p:cNvPr>
            <p:cNvSpPr txBox="1"/>
            <p:nvPr/>
          </p:nvSpPr>
          <p:spPr>
            <a:xfrm>
              <a:off x="454395" y="6581924"/>
              <a:ext cx="765740" cy="15388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000" b="1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Contents</a:t>
              </a:r>
              <a:endParaRPr/>
            </a:p>
          </p:txBody>
        </p:sp>
      </p:grpSp>
      <p:sp>
        <p:nvSpPr>
          <p:cNvPr id="65" name="Google Shape;65;p4"/>
          <p:cNvSpPr txBox="1"/>
          <p:nvPr/>
        </p:nvSpPr>
        <p:spPr>
          <a:xfrm>
            <a:off x="405771" y="1513576"/>
            <a:ext cx="2529207" cy="207665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108000" tIns="108000" rIns="108000" bIns="1080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 b="1" dirty="0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rPr>
              <a:t>Maths</a:t>
            </a:r>
            <a:endParaRPr sz="2400" b="1" dirty="0"/>
          </a:p>
        </p:txBody>
      </p:sp>
      <p:sp>
        <p:nvSpPr>
          <p:cNvPr id="66" name="Google Shape;66;p4"/>
          <p:cNvSpPr txBox="1"/>
          <p:nvPr/>
        </p:nvSpPr>
        <p:spPr>
          <a:xfrm>
            <a:off x="2934978" y="1505516"/>
            <a:ext cx="5803251" cy="2085983"/>
          </a:xfrm>
          <a:prstGeom prst="rect">
            <a:avLst/>
          </a:prstGeom>
          <a:solidFill>
            <a:srgbClr val="D2D8EF"/>
          </a:solidFill>
          <a:ln>
            <a:noFill/>
          </a:ln>
        </p:spPr>
        <p:txBody>
          <a:bodyPr spcFirstLastPara="1" wrap="square" lIns="108000" tIns="108000" rIns="108000" bIns="108000" anchor="t" anchorCtr="0">
            <a:noAutofit/>
          </a:bodyPr>
          <a:lstStyle/>
          <a:p>
            <a:pPr lvl="0"/>
            <a:r>
              <a:rPr lang="en-GB" sz="1600" b="1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Paper 1 - Arithmetic (20 minutes)</a:t>
            </a:r>
          </a:p>
          <a:p>
            <a:pPr lvl="0"/>
            <a:r>
              <a:rPr lang="en-GB" sz="16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Addition, subtraction, multiplication and division, including finding fractions. </a:t>
            </a:r>
          </a:p>
          <a:p>
            <a:pPr lvl="0"/>
            <a:r>
              <a:rPr lang="en-GB" sz="1600" b="1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Paper 2 - Reasoning (35 minutes) </a:t>
            </a:r>
          </a:p>
          <a:p>
            <a:pPr lvl="0"/>
            <a:r>
              <a:rPr lang="en-GB" sz="16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Solving problems and reasoning. 5 questions are read aloud and children have 30 minutes to answer the rest of the questions independently. </a:t>
            </a:r>
          </a:p>
        </p:txBody>
      </p:sp>
      <p:sp>
        <p:nvSpPr>
          <p:cNvPr id="16" name="Google Shape;65;p4">
            <a:extLst>
              <a:ext uri="{FF2B5EF4-FFF2-40B4-BE49-F238E27FC236}">
                <a16:creationId xmlns:a16="http://schemas.microsoft.com/office/drawing/2014/main" id="{201B100A-7106-4A28-8451-07BC41A19C4B}"/>
              </a:ext>
            </a:extLst>
          </p:cNvPr>
          <p:cNvSpPr txBox="1"/>
          <p:nvPr/>
        </p:nvSpPr>
        <p:spPr>
          <a:xfrm>
            <a:off x="405771" y="3750837"/>
            <a:ext cx="2529207" cy="247065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108000" tIns="108000" rIns="108000" bIns="1080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 b="1" dirty="0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rPr>
              <a:t>English Reading</a:t>
            </a:r>
            <a:endParaRPr sz="2400" b="1" dirty="0"/>
          </a:p>
        </p:txBody>
      </p:sp>
      <p:sp>
        <p:nvSpPr>
          <p:cNvPr id="17" name="Google Shape;66;p4">
            <a:extLst>
              <a:ext uri="{FF2B5EF4-FFF2-40B4-BE49-F238E27FC236}">
                <a16:creationId xmlns:a16="http://schemas.microsoft.com/office/drawing/2014/main" id="{E02456D3-B651-4B2C-97DC-0D447C61428E}"/>
              </a:ext>
            </a:extLst>
          </p:cNvPr>
          <p:cNvSpPr txBox="1"/>
          <p:nvPr/>
        </p:nvSpPr>
        <p:spPr>
          <a:xfrm>
            <a:off x="2934978" y="3742777"/>
            <a:ext cx="5803251" cy="2481752"/>
          </a:xfrm>
          <a:prstGeom prst="rect">
            <a:avLst/>
          </a:prstGeom>
          <a:solidFill>
            <a:srgbClr val="D2D8EF"/>
          </a:solidFill>
          <a:ln>
            <a:noFill/>
          </a:ln>
        </p:spPr>
        <p:txBody>
          <a:bodyPr spcFirstLastPara="1" wrap="square" lIns="108000" tIns="108000" rIns="108000" bIns="108000" anchor="t" anchorCtr="0">
            <a:noAutofit/>
          </a:bodyPr>
          <a:lstStyle/>
          <a:p>
            <a:pPr lvl="0"/>
            <a:r>
              <a:rPr lang="en-GB" sz="16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Both reading papers contain a variety of texts which increase in difficulty. Paper 2 is more challenging that paper 1. </a:t>
            </a:r>
          </a:p>
          <a:p>
            <a:pPr lvl="0"/>
            <a:r>
              <a:rPr lang="en-GB" sz="1600" b="1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Paper 1 (30 minutes)</a:t>
            </a:r>
          </a:p>
          <a:p>
            <a:pPr lvl="0"/>
            <a:r>
              <a:rPr lang="en-GB" sz="16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Short sections of text for the children to read with questions underneath for them to answer.</a:t>
            </a:r>
          </a:p>
          <a:p>
            <a:pPr lvl="0"/>
            <a:r>
              <a:rPr lang="en-GB" sz="1600" b="1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Paper 2 (40 minutes) </a:t>
            </a:r>
          </a:p>
          <a:p>
            <a:pPr lvl="0"/>
            <a:r>
              <a:rPr lang="en-GB" sz="16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A reading booklet with texts and a question booklet to record answers in.</a:t>
            </a:r>
          </a:p>
        </p:txBody>
      </p:sp>
    </p:spTree>
    <p:extLst>
      <p:ext uri="{BB962C8B-B14F-4D97-AF65-F5344CB8AC3E}">
        <p14:creationId xmlns:p14="http://schemas.microsoft.com/office/powerpoint/2010/main" val="2035747515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4"/>
          <p:cNvSpPr/>
          <p:nvPr/>
        </p:nvSpPr>
        <p:spPr>
          <a:xfrm>
            <a:off x="0" y="57210"/>
            <a:ext cx="9144000" cy="6870128"/>
          </a:xfrm>
          <a:prstGeom prst="rect">
            <a:avLst/>
          </a:prstGeom>
          <a:solidFill>
            <a:schemeClr val="lt1">
              <a:alpha val="84705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6" name="Google Shape;56;p4"/>
          <p:cNvSpPr txBox="1"/>
          <p:nvPr/>
        </p:nvSpPr>
        <p:spPr>
          <a:xfrm>
            <a:off x="299405" y="549275"/>
            <a:ext cx="8539794" cy="805551"/>
          </a:xfrm>
          <a:prstGeom prst="rect">
            <a:avLst/>
          </a:prstGeom>
          <a:solidFill>
            <a:srgbClr val="FDE7CF"/>
          </a:solidFill>
          <a:ln>
            <a:noFill/>
          </a:ln>
        </p:spPr>
        <p:txBody>
          <a:bodyPr spcFirstLastPara="1" wrap="square" lIns="216000" tIns="216000" rIns="216000" bIns="216000" anchor="t" anchorCtr="0">
            <a:spAutoFit/>
          </a:bodyPr>
          <a:lstStyle/>
          <a:p>
            <a:pPr marL="285750" marR="0" lvl="0" indent="-28575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oboto Black"/>
              <a:buChar char="•"/>
            </a:pPr>
            <a:r>
              <a:rPr lang="en-GB" sz="2400" dirty="0">
                <a:solidFill>
                  <a:schemeClr val="dk1"/>
                </a:solidFill>
                <a:latin typeface="Roboto Black"/>
                <a:ea typeface="Roboto Black"/>
                <a:cs typeface="Roboto Black"/>
                <a:sym typeface="Roboto Black"/>
              </a:rPr>
              <a:t>When and how do the tests happen?</a:t>
            </a:r>
            <a:endParaRPr dirty="0"/>
          </a:p>
        </p:txBody>
      </p:sp>
      <p:pic>
        <p:nvPicPr>
          <p:cNvPr id="58" name="Google Shape;58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6768865"/>
            <a:ext cx="9144000" cy="107173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9" name="Google Shape;59;p4"/>
          <p:cNvGrpSpPr/>
          <p:nvPr/>
        </p:nvGrpSpPr>
        <p:grpSpPr>
          <a:xfrm>
            <a:off x="299405" y="6581924"/>
            <a:ext cx="920730" cy="153888"/>
            <a:chOff x="299405" y="6581924"/>
            <a:chExt cx="920730" cy="153888"/>
          </a:xfrm>
        </p:grpSpPr>
        <p:sp>
          <p:nvSpPr>
            <p:cNvPr id="60" name="Google Shape;60;p4">
              <a:hlinkClick r:id="rId4" action="ppaction://hlinksldjump"/>
            </p:cNvPr>
            <p:cNvSpPr/>
            <p:nvPr/>
          </p:nvSpPr>
          <p:spPr>
            <a:xfrm rot="-5400000" flipH="1">
              <a:off x="290896" y="6605685"/>
              <a:ext cx="123384" cy="106366"/>
            </a:xfrm>
            <a:prstGeom prst="triangle">
              <a:avLst>
                <a:gd name="adj" fmla="val 50000"/>
              </a:avLst>
            </a:prstGeom>
            <a:solidFill>
              <a:srgbClr val="2A294C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61" name="Google Shape;61;p4">
              <a:hlinkClick r:id="rId4" action="ppaction://hlinksldjump"/>
            </p:cNvPr>
            <p:cNvSpPr txBox="1"/>
            <p:nvPr/>
          </p:nvSpPr>
          <p:spPr>
            <a:xfrm>
              <a:off x="454395" y="6581924"/>
              <a:ext cx="765740" cy="15388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000" b="1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Contents</a:t>
              </a:r>
              <a:endParaRPr/>
            </a:p>
          </p:txBody>
        </p:sp>
      </p:grpSp>
      <p:sp>
        <p:nvSpPr>
          <p:cNvPr id="62" name="Google Shape;62;p4"/>
          <p:cNvSpPr txBox="1"/>
          <p:nvPr/>
        </p:nvSpPr>
        <p:spPr>
          <a:xfrm>
            <a:off x="299405" y="1739383"/>
            <a:ext cx="8539794" cy="2159768"/>
          </a:xfrm>
          <a:prstGeom prst="rect">
            <a:avLst/>
          </a:prstGeom>
          <a:solidFill>
            <a:srgbClr val="FDE7CF"/>
          </a:solidFill>
          <a:ln>
            <a:noFill/>
          </a:ln>
        </p:spPr>
        <p:txBody>
          <a:bodyPr spcFirstLastPara="1" wrap="square" lIns="216000" tIns="216000" rIns="216000" bIns="216000" anchor="t" anchorCtr="0">
            <a:spAutoFit/>
          </a:bodyPr>
          <a:lstStyle/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We will not tell the children they are being tested or call them tests.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The children will work on the assessments in their own classroom in smaller groups to allow them to space out.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The assessments will be timetabled across the weeks to prevent the children feeling overwhelmed. To them, it will be like a usual English or maths lesson.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There is no writing test. The teacher will make a judgement using the children’s writing over the course of year 2.</a:t>
            </a:r>
          </a:p>
        </p:txBody>
      </p:sp>
      <p:sp>
        <p:nvSpPr>
          <p:cNvPr id="63" name="Google Shape;63;p4"/>
          <p:cNvSpPr txBox="1"/>
          <p:nvPr/>
        </p:nvSpPr>
        <p:spPr>
          <a:xfrm>
            <a:off x="450559" y="1233016"/>
            <a:ext cx="8237486" cy="391628"/>
          </a:xfrm>
          <a:prstGeom prst="rect">
            <a:avLst/>
          </a:prstGeom>
          <a:solidFill>
            <a:schemeClr val="lt1"/>
          </a:solidFill>
          <a:ln w="38100" cap="flat" cmpd="sng">
            <a:solidFill>
              <a:schemeClr val="accen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08000" tIns="72000" rIns="108000" bIns="72000" anchor="t" anchorCtr="0">
            <a:spAutoFit/>
          </a:bodyPr>
          <a:lstStyle/>
          <a:p>
            <a:pPr algn="ctr"/>
            <a:r>
              <a:rPr lang="en-GB" sz="1600" b="1" dirty="0">
                <a:solidFill>
                  <a:schemeClr val="accent1"/>
                </a:solidFill>
                <a:latin typeface="Roboto" panose="02000000000000000000" pitchFamily="2" charset="0"/>
                <a:ea typeface="Roboto" panose="02000000000000000000" pitchFamily="2" charset="0"/>
                <a:cs typeface="Roboto"/>
                <a:sym typeface="Roboto"/>
              </a:rPr>
              <a:t>We will administer assessments over the weeks of: </a:t>
            </a:r>
            <a:r>
              <a:rPr lang="en-GB" sz="1600" b="1" dirty="0">
                <a:solidFill>
                  <a:schemeClr val="accent1"/>
                </a:solidFill>
                <a:latin typeface="Roboto" panose="02000000000000000000" pitchFamily="2" charset="0"/>
                <a:ea typeface="Roboto" panose="02000000000000000000" pitchFamily="2" charset="0"/>
                <a:sym typeface="Roboto"/>
              </a:rPr>
              <a:t>5th</a:t>
            </a:r>
            <a:r>
              <a:rPr lang="en-GB" sz="1600" b="1" dirty="0">
                <a:solidFill>
                  <a:schemeClr val="accent1"/>
                </a:solidFill>
                <a:latin typeface="Roboto" panose="02000000000000000000" pitchFamily="2" charset="0"/>
                <a:ea typeface="Roboto" panose="02000000000000000000" pitchFamily="2" charset="0"/>
                <a:cs typeface="Roboto"/>
                <a:sym typeface="Roboto"/>
              </a:rPr>
              <a:t> May 2026 and 15th May 2026.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25A3479-4CF6-4E0C-80CF-7197A4B9731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02962" y="4083025"/>
            <a:ext cx="3589114" cy="2388245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4"/>
          <p:cNvSpPr/>
          <p:nvPr/>
        </p:nvSpPr>
        <p:spPr>
          <a:xfrm>
            <a:off x="-211015" y="162717"/>
            <a:ext cx="9144000" cy="6870128"/>
          </a:xfrm>
          <a:prstGeom prst="rect">
            <a:avLst/>
          </a:prstGeom>
          <a:solidFill>
            <a:schemeClr val="lt1">
              <a:alpha val="84705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6" name="Google Shape;56;p4"/>
          <p:cNvSpPr txBox="1"/>
          <p:nvPr/>
        </p:nvSpPr>
        <p:spPr>
          <a:xfrm>
            <a:off x="299405" y="549275"/>
            <a:ext cx="8539794" cy="805551"/>
          </a:xfrm>
          <a:prstGeom prst="rect">
            <a:avLst/>
          </a:prstGeom>
          <a:solidFill>
            <a:srgbClr val="FDE7CF"/>
          </a:solidFill>
          <a:ln>
            <a:noFill/>
          </a:ln>
        </p:spPr>
        <p:txBody>
          <a:bodyPr spcFirstLastPara="1" wrap="square" lIns="216000" tIns="216000" rIns="216000" bIns="216000" anchor="t" anchorCtr="0">
            <a:spAutoFit/>
          </a:bodyPr>
          <a:lstStyle/>
          <a:p>
            <a:pPr marL="285750" marR="0" lvl="0" indent="-28575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oboto Black"/>
              <a:buChar char="•"/>
            </a:pPr>
            <a:r>
              <a:rPr lang="en-GB" sz="2400" dirty="0">
                <a:solidFill>
                  <a:schemeClr val="dk1"/>
                </a:solidFill>
                <a:latin typeface="Roboto Black"/>
                <a:ea typeface="Roboto Black"/>
                <a:cs typeface="Roboto Black"/>
                <a:sym typeface="Roboto Black"/>
              </a:rPr>
              <a:t>What happens with the results?</a:t>
            </a:r>
            <a:endParaRPr dirty="0"/>
          </a:p>
        </p:txBody>
      </p:sp>
      <p:pic>
        <p:nvPicPr>
          <p:cNvPr id="58" name="Google Shape;58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6768865"/>
            <a:ext cx="9144000" cy="107173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9" name="Google Shape;59;p4"/>
          <p:cNvGrpSpPr/>
          <p:nvPr/>
        </p:nvGrpSpPr>
        <p:grpSpPr>
          <a:xfrm>
            <a:off x="299405" y="6581924"/>
            <a:ext cx="920730" cy="153888"/>
            <a:chOff x="299405" y="6581924"/>
            <a:chExt cx="920730" cy="153888"/>
          </a:xfrm>
        </p:grpSpPr>
        <p:sp>
          <p:nvSpPr>
            <p:cNvPr id="60" name="Google Shape;60;p4">
              <a:hlinkClick r:id="rId4" action="ppaction://hlinksldjump"/>
            </p:cNvPr>
            <p:cNvSpPr/>
            <p:nvPr/>
          </p:nvSpPr>
          <p:spPr>
            <a:xfrm rot="-5400000" flipH="1">
              <a:off x="290896" y="6605685"/>
              <a:ext cx="123384" cy="106366"/>
            </a:xfrm>
            <a:prstGeom prst="triangle">
              <a:avLst>
                <a:gd name="adj" fmla="val 50000"/>
              </a:avLst>
            </a:prstGeom>
            <a:solidFill>
              <a:srgbClr val="2A294C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61" name="Google Shape;61;p4">
              <a:hlinkClick r:id="rId4" action="ppaction://hlinksldjump"/>
            </p:cNvPr>
            <p:cNvSpPr txBox="1"/>
            <p:nvPr/>
          </p:nvSpPr>
          <p:spPr>
            <a:xfrm>
              <a:off x="454395" y="6581924"/>
              <a:ext cx="765740" cy="15388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000" b="1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Contents</a:t>
              </a:r>
              <a:endParaRPr/>
            </a:p>
          </p:txBody>
        </p:sp>
      </p:grpSp>
      <p:sp>
        <p:nvSpPr>
          <p:cNvPr id="62" name="Google Shape;62;p4"/>
          <p:cNvSpPr txBox="1"/>
          <p:nvPr/>
        </p:nvSpPr>
        <p:spPr>
          <a:xfrm>
            <a:off x="299405" y="1739383"/>
            <a:ext cx="8539794" cy="2652210"/>
          </a:xfrm>
          <a:prstGeom prst="rect">
            <a:avLst/>
          </a:prstGeom>
          <a:solidFill>
            <a:srgbClr val="FDE7CF"/>
          </a:solidFill>
          <a:ln>
            <a:noFill/>
          </a:ln>
        </p:spPr>
        <p:txBody>
          <a:bodyPr spcFirstLastPara="1" wrap="square" lIns="216000" tIns="216000" rIns="216000" bIns="216000" anchor="t" anchorCtr="0">
            <a:spAutoFit/>
          </a:bodyPr>
          <a:lstStyle/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We will not tell the children they are being tested or call them tests. </a:t>
            </a:r>
          </a:p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The children will work on the assessments in their own classroom in smaller groups to allow them to space out.</a:t>
            </a:r>
          </a:p>
          <a:p>
            <a:pPr lvl="0" algn="just"/>
            <a:r>
              <a:rPr lang="en-GB" sz="16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</a:p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The assessments will be timetabled across the weeks to prevent the children feeling overwhelmed. To them, it will be like a usual English or maths lesson. </a:t>
            </a:r>
          </a:p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There is no writing test. The teachers will make a judgement using the children’s writing over the course of year 2</a:t>
            </a:r>
          </a:p>
          <a:p>
            <a:pPr lvl="0" algn="just"/>
            <a:endParaRPr lang="en-GB" sz="1600" dirty="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3" name="Google Shape;63;p4"/>
          <p:cNvSpPr txBox="1"/>
          <p:nvPr/>
        </p:nvSpPr>
        <p:spPr>
          <a:xfrm>
            <a:off x="450559" y="1233016"/>
            <a:ext cx="8237486" cy="3346283"/>
          </a:xfrm>
          <a:prstGeom prst="rect">
            <a:avLst/>
          </a:prstGeom>
          <a:solidFill>
            <a:schemeClr val="lt1"/>
          </a:solidFill>
          <a:ln w="38100" cap="flat" cmpd="sng">
            <a:solidFill>
              <a:schemeClr val="accen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08000" tIns="72000" rIns="108000" bIns="72000" anchor="t" anchorCtr="0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Test results are not routinely shared with parents or published; they inform overall teacher assessments.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GB" sz="1600" dirty="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Unlike year 6 test results, year 2 results are not a definitive judgement. Teacher assessment can include all the work a child has done in key stage one and the test result merely supports this judgement.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GB" sz="1600" dirty="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The school will report all the teacher assessments to the local authority by the end of June 2026; we do not need to report individual test scores.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GB" sz="1600" dirty="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Teacher assessments of pupil attainment will be shared with in each child’s annual report.  We will inform you that your child is- working below age related expectations, at age related expectations or above age related expectations.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98DAD17-307C-4637-8C67-77CA8A65F80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03317" y="4691886"/>
            <a:ext cx="2533237" cy="1688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2903838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4"/>
          <p:cNvSpPr/>
          <p:nvPr/>
        </p:nvSpPr>
        <p:spPr>
          <a:xfrm>
            <a:off x="0" y="57210"/>
            <a:ext cx="9144000" cy="6870128"/>
          </a:xfrm>
          <a:prstGeom prst="rect">
            <a:avLst/>
          </a:prstGeom>
          <a:solidFill>
            <a:schemeClr val="lt1">
              <a:alpha val="84705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6" name="Google Shape;56;p4"/>
          <p:cNvSpPr txBox="1"/>
          <p:nvPr/>
        </p:nvSpPr>
        <p:spPr>
          <a:xfrm>
            <a:off x="299405" y="549275"/>
            <a:ext cx="8539794" cy="805551"/>
          </a:xfrm>
          <a:prstGeom prst="rect">
            <a:avLst/>
          </a:prstGeom>
          <a:solidFill>
            <a:srgbClr val="FDE7CF"/>
          </a:solidFill>
          <a:ln>
            <a:noFill/>
          </a:ln>
        </p:spPr>
        <p:txBody>
          <a:bodyPr spcFirstLastPara="1" wrap="square" lIns="216000" tIns="216000" rIns="216000" bIns="216000" anchor="t" anchorCtr="0">
            <a:spAutoFit/>
          </a:bodyPr>
          <a:lstStyle/>
          <a:p>
            <a:pPr marL="285750" marR="0" lvl="0" indent="-28575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oboto Black"/>
              <a:buChar char="•"/>
            </a:pPr>
            <a:r>
              <a:rPr lang="en-GB" sz="2400" dirty="0">
                <a:solidFill>
                  <a:schemeClr val="dk1"/>
                </a:solidFill>
                <a:latin typeface="Roboto Black"/>
                <a:ea typeface="Roboto Black"/>
                <a:cs typeface="Roboto Black"/>
                <a:sym typeface="Roboto Black"/>
              </a:rPr>
              <a:t>How can I help my child?</a:t>
            </a:r>
            <a:endParaRPr dirty="0"/>
          </a:p>
        </p:txBody>
      </p:sp>
      <p:pic>
        <p:nvPicPr>
          <p:cNvPr id="58" name="Google Shape;58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6768865"/>
            <a:ext cx="9144000" cy="107173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9" name="Google Shape;59;p4"/>
          <p:cNvGrpSpPr/>
          <p:nvPr/>
        </p:nvGrpSpPr>
        <p:grpSpPr>
          <a:xfrm>
            <a:off x="299405" y="6581924"/>
            <a:ext cx="920730" cy="153888"/>
            <a:chOff x="299405" y="6581924"/>
            <a:chExt cx="920730" cy="153888"/>
          </a:xfrm>
        </p:grpSpPr>
        <p:sp>
          <p:nvSpPr>
            <p:cNvPr id="60" name="Google Shape;60;p4">
              <a:hlinkClick r:id="rId4" action="ppaction://hlinksldjump"/>
            </p:cNvPr>
            <p:cNvSpPr/>
            <p:nvPr/>
          </p:nvSpPr>
          <p:spPr>
            <a:xfrm rot="-5400000" flipH="1">
              <a:off x="290896" y="6605685"/>
              <a:ext cx="123384" cy="106366"/>
            </a:xfrm>
            <a:prstGeom prst="triangle">
              <a:avLst>
                <a:gd name="adj" fmla="val 50000"/>
              </a:avLst>
            </a:prstGeom>
            <a:solidFill>
              <a:srgbClr val="2A294C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61" name="Google Shape;61;p4">
              <a:hlinkClick r:id="rId4" action="ppaction://hlinksldjump"/>
            </p:cNvPr>
            <p:cNvSpPr txBox="1"/>
            <p:nvPr/>
          </p:nvSpPr>
          <p:spPr>
            <a:xfrm>
              <a:off x="454395" y="6581924"/>
              <a:ext cx="765740" cy="15388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000" b="1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Contents</a:t>
              </a:r>
              <a:endParaRPr/>
            </a:p>
          </p:txBody>
        </p:sp>
      </p:grpSp>
      <p:sp>
        <p:nvSpPr>
          <p:cNvPr id="66" name="Google Shape;66;p4"/>
          <p:cNvSpPr txBox="1"/>
          <p:nvPr/>
        </p:nvSpPr>
        <p:spPr>
          <a:xfrm>
            <a:off x="454395" y="1569721"/>
            <a:ext cx="3958579" cy="2090038"/>
          </a:xfrm>
          <a:prstGeom prst="rect">
            <a:avLst/>
          </a:prstGeom>
          <a:solidFill>
            <a:srgbClr val="D2D8EF"/>
          </a:solidFill>
          <a:ln>
            <a:noFill/>
          </a:ln>
        </p:spPr>
        <p:txBody>
          <a:bodyPr spcFirstLastPara="1" wrap="square" lIns="108000" tIns="108000" rIns="108000" bIns="108000" anchor="ctr" anchorCtr="0">
            <a:noAutofit/>
          </a:bodyPr>
          <a:lstStyle/>
          <a:p>
            <a:pPr lvl="0" algn="ctr"/>
            <a:r>
              <a:rPr lang="en-GB" sz="16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Make sure they go to bed at a reasonable time, have a good breakfast and arrive at school on time during the assessment weeks. </a:t>
            </a:r>
          </a:p>
        </p:txBody>
      </p:sp>
      <p:sp>
        <p:nvSpPr>
          <p:cNvPr id="16" name="Google Shape;66;p4">
            <a:extLst>
              <a:ext uri="{FF2B5EF4-FFF2-40B4-BE49-F238E27FC236}">
                <a16:creationId xmlns:a16="http://schemas.microsoft.com/office/drawing/2014/main" id="{7F5E4A60-F826-4F9D-BC23-1A09EFDA7254}"/>
              </a:ext>
            </a:extLst>
          </p:cNvPr>
          <p:cNvSpPr txBox="1"/>
          <p:nvPr/>
        </p:nvSpPr>
        <p:spPr>
          <a:xfrm>
            <a:off x="4731026" y="1569721"/>
            <a:ext cx="3958579" cy="2090038"/>
          </a:xfrm>
          <a:prstGeom prst="rect">
            <a:avLst/>
          </a:prstGeom>
          <a:solidFill>
            <a:srgbClr val="D2D8EF"/>
          </a:solidFill>
          <a:ln>
            <a:noFill/>
          </a:ln>
        </p:spPr>
        <p:txBody>
          <a:bodyPr spcFirstLastPara="1" wrap="square" lIns="108000" tIns="108000" rIns="108000" bIns="108000" anchor="ctr" anchorCtr="0">
            <a:noAutofit/>
          </a:bodyPr>
          <a:lstStyle/>
          <a:p>
            <a:pPr lvl="0" algn="ctr"/>
            <a:r>
              <a:rPr lang="en-GB" sz="16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Listen to your child read daily. Ask questions and talk about what they have read. Make sure they understand what they are reading. </a:t>
            </a:r>
          </a:p>
        </p:txBody>
      </p:sp>
      <p:sp>
        <p:nvSpPr>
          <p:cNvPr id="17" name="Google Shape;66;p4">
            <a:extLst>
              <a:ext uri="{FF2B5EF4-FFF2-40B4-BE49-F238E27FC236}">
                <a16:creationId xmlns:a16="http://schemas.microsoft.com/office/drawing/2014/main" id="{EF77B977-9708-41D0-B2EB-40B9F824C77A}"/>
              </a:ext>
            </a:extLst>
          </p:cNvPr>
          <p:cNvSpPr txBox="1"/>
          <p:nvPr/>
        </p:nvSpPr>
        <p:spPr>
          <a:xfrm>
            <a:off x="454395" y="3874654"/>
            <a:ext cx="3958579" cy="2090038"/>
          </a:xfrm>
          <a:prstGeom prst="rect">
            <a:avLst/>
          </a:prstGeom>
          <a:solidFill>
            <a:srgbClr val="D2D8EF"/>
          </a:solidFill>
          <a:ln>
            <a:noFill/>
          </a:ln>
        </p:spPr>
        <p:txBody>
          <a:bodyPr spcFirstLastPara="1" wrap="square" lIns="108000" tIns="108000" rIns="108000" bIns="108000" anchor="ctr" anchorCtr="0">
            <a:noAutofit/>
          </a:bodyPr>
          <a:lstStyle/>
          <a:p>
            <a:pPr algn="ctr"/>
            <a:r>
              <a:rPr lang="en-GB" sz="16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Use online activities like </a:t>
            </a:r>
            <a:r>
              <a:rPr lang="en-GB" sz="1600" b="1" dirty="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rPr>
              <a:t>Times Tables Rockstars, Ed Shed</a:t>
            </a:r>
            <a:r>
              <a:rPr lang="en-GB" sz="16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 to practise skills at home. </a:t>
            </a:r>
          </a:p>
        </p:txBody>
      </p:sp>
      <p:sp>
        <p:nvSpPr>
          <p:cNvPr id="18" name="Google Shape;66;p4">
            <a:extLst>
              <a:ext uri="{FF2B5EF4-FFF2-40B4-BE49-F238E27FC236}">
                <a16:creationId xmlns:a16="http://schemas.microsoft.com/office/drawing/2014/main" id="{30C97D85-7592-40EF-9024-C0656797CA37}"/>
              </a:ext>
            </a:extLst>
          </p:cNvPr>
          <p:cNvSpPr txBox="1"/>
          <p:nvPr/>
        </p:nvSpPr>
        <p:spPr>
          <a:xfrm>
            <a:off x="4731026" y="3874654"/>
            <a:ext cx="3958579" cy="2090038"/>
          </a:xfrm>
          <a:prstGeom prst="rect">
            <a:avLst/>
          </a:prstGeom>
          <a:solidFill>
            <a:srgbClr val="D2D8EF"/>
          </a:solidFill>
          <a:ln>
            <a:noFill/>
          </a:ln>
        </p:spPr>
        <p:txBody>
          <a:bodyPr spcFirstLastPara="1" wrap="square" lIns="108000" tIns="108000" rIns="108000" bIns="108000" anchor="ctr" anchorCtr="0">
            <a:noAutofit/>
          </a:bodyPr>
          <a:lstStyle/>
          <a:p>
            <a:pPr algn="ctr"/>
            <a:r>
              <a:rPr lang="en-GB" sz="16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Support your child to complete any home learning tasks, such as </a:t>
            </a:r>
            <a:r>
              <a:rPr lang="en-GB" sz="1600" b="1" dirty="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rPr>
              <a:t>spelling activities and </a:t>
            </a:r>
            <a:r>
              <a:rPr lang="en-GB" sz="1600" b="1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rPr>
              <a:t>homework bulletins.</a:t>
            </a: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1163821388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9" name="Google Shape;119;p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6118506"/>
            <a:ext cx="9144000" cy="7394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Leader's Digest">
      <a:dk1>
        <a:srgbClr val="1C1C1C"/>
      </a:dk1>
      <a:lt1>
        <a:srgbClr val="FFFFFF"/>
      </a:lt1>
      <a:dk2>
        <a:srgbClr val="4A4A4A"/>
      </a:dk2>
      <a:lt2>
        <a:srgbClr val="F4F2F2"/>
      </a:lt2>
      <a:accent1>
        <a:srgbClr val="F28C1C"/>
      </a:accent1>
      <a:accent2>
        <a:srgbClr val="2A294C"/>
      </a:accent2>
      <a:accent3>
        <a:srgbClr val="3A4F9D"/>
      </a:accent3>
      <a:accent4>
        <a:srgbClr val="7974AA"/>
      </a:accent4>
      <a:accent5>
        <a:srgbClr val="23A7F9"/>
      </a:accent5>
      <a:accent6>
        <a:srgbClr val="E34192"/>
      </a:accent6>
      <a:hlink>
        <a:srgbClr val="2A294C"/>
      </a:hlink>
      <a:folHlink>
        <a:srgbClr val="7974AA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73</TotalTime>
  <Words>746</Words>
  <Application>Microsoft Office PowerPoint</Application>
  <PresentationFormat>On-screen Show (4:3)</PresentationFormat>
  <Paragraphs>54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Roboto Black</vt:lpstr>
      <vt:lpstr>Roboto</vt:lpstr>
      <vt:lpstr>Calibri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Antonia Hind</dc:creator>
  <cp:lastModifiedBy>Heads</cp:lastModifiedBy>
  <cp:revision>11</cp:revision>
  <dcterms:created xsi:type="dcterms:W3CDTF">2019-03-19T15:37:08Z</dcterms:created>
  <dcterms:modified xsi:type="dcterms:W3CDTF">2026-01-15T14:14:41Z</dcterms:modified>
</cp:coreProperties>
</file>