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6" r:id="rId2"/>
    <p:sldId id="257" r:id="rId3"/>
    <p:sldId id="258" r:id="rId4"/>
    <p:sldId id="259" r:id="rId5"/>
    <p:sldId id="260" r:id="rId6"/>
    <p:sldId id="261" r:id="rId7"/>
    <p:sldId id="262" r:id="rId8"/>
    <p:sldId id="263" r:id="rId9"/>
    <p:sldId id="264" r:id="rId10"/>
    <p:sldId id="268" r:id="rId11"/>
    <p:sldId id="270" r:id="rId12"/>
    <p:sldId id="265" r:id="rId13"/>
    <p:sldId id="271" r:id="rId14"/>
    <p:sldId id="266" r:id="rId15"/>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FF99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p:cViewPr varScale="1">
        <p:scale>
          <a:sx n="114" d="100"/>
          <a:sy n="114" d="100"/>
        </p:scale>
        <p:origin x="221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64" y="-6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45660" cy="496332"/>
          </a:xfrm>
          <a:prstGeom prst="rect">
            <a:avLst/>
          </a:prstGeom>
          <a:noFill/>
          <a:ln w="9525">
            <a:noFill/>
            <a:miter lim="800000"/>
            <a:headEnd/>
            <a:tailEnd/>
          </a:ln>
          <a:effectLst/>
        </p:spPr>
        <p:txBody>
          <a:bodyPr vert="horz" wrap="square" lIns="95563" tIns="47781" rIns="95563" bIns="47781" numCol="1" anchor="t" anchorCtr="0" compatLnSpc="1">
            <a:prstTxWarp prst="textNoShape">
              <a:avLst/>
            </a:prstTxWarp>
          </a:bodyPr>
          <a:lstStyle>
            <a:lvl1pPr>
              <a:defRPr sz="1300"/>
            </a:lvl1pPr>
          </a:lstStyle>
          <a:p>
            <a:endParaRPr lang="en-GB"/>
          </a:p>
        </p:txBody>
      </p:sp>
      <p:sp>
        <p:nvSpPr>
          <p:cNvPr id="47107" name="Rectangle 3"/>
          <p:cNvSpPr>
            <a:spLocks noGrp="1" noChangeArrowheads="1"/>
          </p:cNvSpPr>
          <p:nvPr>
            <p:ph type="dt" sz="quarter" idx="1"/>
          </p:nvPr>
        </p:nvSpPr>
        <p:spPr bwMode="auto">
          <a:xfrm>
            <a:off x="3852016" y="0"/>
            <a:ext cx="2945660" cy="496332"/>
          </a:xfrm>
          <a:prstGeom prst="rect">
            <a:avLst/>
          </a:prstGeom>
          <a:noFill/>
          <a:ln w="9525">
            <a:noFill/>
            <a:miter lim="800000"/>
            <a:headEnd/>
            <a:tailEnd/>
          </a:ln>
          <a:effectLst/>
        </p:spPr>
        <p:txBody>
          <a:bodyPr vert="horz" wrap="square" lIns="95563" tIns="47781" rIns="95563" bIns="47781" numCol="1" anchor="t" anchorCtr="0" compatLnSpc="1">
            <a:prstTxWarp prst="textNoShape">
              <a:avLst/>
            </a:prstTxWarp>
          </a:bodyPr>
          <a:lstStyle>
            <a:lvl1pPr algn="r">
              <a:defRPr sz="1300"/>
            </a:lvl1pPr>
          </a:lstStyle>
          <a:p>
            <a:endParaRPr lang="en-GB"/>
          </a:p>
        </p:txBody>
      </p:sp>
      <p:sp>
        <p:nvSpPr>
          <p:cNvPr id="47108" name="Rectangle 4"/>
          <p:cNvSpPr>
            <a:spLocks noGrp="1" noChangeArrowheads="1"/>
          </p:cNvSpPr>
          <p:nvPr>
            <p:ph type="ftr" sz="quarter" idx="2"/>
          </p:nvPr>
        </p:nvSpPr>
        <p:spPr bwMode="auto">
          <a:xfrm>
            <a:off x="0" y="9430307"/>
            <a:ext cx="2945660" cy="496332"/>
          </a:xfrm>
          <a:prstGeom prst="rect">
            <a:avLst/>
          </a:prstGeom>
          <a:noFill/>
          <a:ln w="9525">
            <a:noFill/>
            <a:miter lim="800000"/>
            <a:headEnd/>
            <a:tailEnd/>
          </a:ln>
          <a:effectLst/>
        </p:spPr>
        <p:txBody>
          <a:bodyPr vert="horz" wrap="square" lIns="95563" tIns="47781" rIns="95563" bIns="47781" numCol="1" anchor="b" anchorCtr="0" compatLnSpc="1">
            <a:prstTxWarp prst="textNoShape">
              <a:avLst/>
            </a:prstTxWarp>
          </a:bodyPr>
          <a:lstStyle>
            <a:lvl1pPr>
              <a:defRPr sz="1300"/>
            </a:lvl1pPr>
          </a:lstStyle>
          <a:p>
            <a:endParaRPr lang="en-GB"/>
          </a:p>
        </p:txBody>
      </p:sp>
      <p:sp>
        <p:nvSpPr>
          <p:cNvPr id="47109" name="Rectangle 5"/>
          <p:cNvSpPr>
            <a:spLocks noGrp="1" noChangeArrowheads="1"/>
          </p:cNvSpPr>
          <p:nvPr>
            <p:ph type="sldNum" sz="quarter" idx="3"/>
          </p:nvPr>
        </p:nvSpPr>
        <p:spPr bwMode="auto">
          <a:xfrm>
            <a:off x="3852016" y="9430307"/>
            <a:ext cx="2945660" cy="496332"/>
          </a:xfrm>
          <a:prstGeom prst="rect">
            <a:avLst/>
          </a:prstGeom>
          <a:noFill/>
          <a:ln w="9525">
            <a:noFill/>
            <a:miter lim="800000"/>
            <a:headEnd/>
            <a:tailEnd/>
          </a:ln>
          <a:effectLst/>
        </p:spPr>
        <p:txBody>
          <a:bodyPr vert="horz" wrap="square" lIns="95563" tIns="47781" rIns="95563" bIns="47781" numCol="1" anchor="b" anchorCtr="0" compatLnSpc="1">
            <a:prstTxWarp prst="textNoShape">
              <a:avLst/>
            </a:prstTxWarp>
          </a:bodyPr>
          <a:lstStyle>
            <a:lvl1pPr algn="r">
              <a:defRPr sz="1300"/>
            </a:lvl1pPr>
          </a:lstStyle>
          <a:p>
            <a:fld id="{200AB6CD-747E-4728-A6F9-889139AA6503}" type="slidenum">
              <a:rPr lang="en-GB"/>
              <a:pPr/>
              <a:t>‹#›</a:t>
            </a:fld>
            <a:endParaRPr lang="en-GB"/>
          </a:p>
        </p:txBody>
      </p:sp>
    </p:spTree>
    <p:extLst>
      <p:ext uri="{BB962C8B-B14F-4D97-AF65-F5344CB8AC3E}">
        <p14:creationId xmlns:p14="http://schemas.microsoft.com/office/powerpoint/2010/main" val="25152494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5660" cy="496332"/>
          </a:xfrm>
          <a:prstGeom prst="rect">
            <a:avLst/>
          </a:prstGeom>
          <a:noFill/>
          <a:ln w="9525">
            <a:noFill/>
            <a:miter lim="800000"/>
            <a:headEnd/>
            <a:tailEnd/>
          </a:ln>
          <a:effectLst/>
        </p:spPr>
        <p:txBody>
          <a:bodyPr vert="horz" wrap="square" lIns="95563" tIns="47781" rIns="95563" bIns="47781" numCol="1" anchor="t" anchorCtr="0" compatLnSpc="1">
            <a:prstTxWarp prst="textNoShape">
              <a:avLst/>
            </a:prstTxWarp>
          </a:bodyPr>
          <a:lstStyle>
            <a:lvl1pPr>
              <a:defRPr sz="1300"/>
            </a:lvl1pPr>
          </a:lstStyle>
          <a:p>
            <a:endParaRPr lang="en-GB"/>
          </a:p>
        </p:txBody>
      </p:sp>
      <p:sp>
        <p:nvSpPr>
          <p:cNvPr id="3075" name="Rectangle 3"/>
          <p:cNvSpPr>
            <a:spLocks noGrp="1" noChangeArrowheads="1"/>
          </p:cNvSpPr>
          <p:nvPr>
            <p:ph type="dt" idx="1"/>
          </p:nvPr>
        </p:nvSpPr>
        <p:spPr bwMode="auto">
          <a:xfrm>
            <a:off x="3850443" y="0"/>
            <a:ext cx="2945660" cy="496332"/>
          </a:xfrm>
          <a:prstGeom prst="rect">
            <a:avLst/>
          </a:prstGeom>
          <a:noFill/>
          <a:ln w="9525">
            <a:noFill/>
            <a:miter lim="800000"/>
            <a:headEnd/>
            <a:tailEnd/>
          </a:ln>
          <a:effectLst/>
        </p:spPr>
        <p:txBody>
          <a:bodyPr vert="horz" wrap="square" lIns="95563" tIns="47781" rIns="95563" bIns="47781" numCol="1" anchor="t" anchorCtr="0" compatLnSpc="1">
            <a:prstTxWarp prst="textNoShape">
              <a:avLst/>
            </a:prstTxWarp>
          </a:bodyPr>
          <a:lstStyle>
            <a:lvl1pPr algn="r">
              <a:defRPr sz="1300"/>
            </a:lvl1pPr>
          </a:lstStyle>
          <a:p>
            <a:endParaRPr lang="en-GB"/>
          </a:p>
        </p:txBody>
      </p:sp>
      <p:sp>
        <p:nvSpPr>
          <p:cNvPr id="3076" name="Rectangle 4"/>
          <p:cNvSpPr>
            <a:spLocks noGrp="1" noRot="1" noChangeAspect="1" noChangeArrowheads="1" noTextEdit="1"/>
          </p:cNvSpPr>
          <p:nvPr>
            <p:ph type="sldImg" idx="2"/>
          </p:nvPr>
        </p:nvSpPr>
        <p:spPr bwMode="auto">
          <a:xfrm>
            <a:off x="919163" y="744538"/>
            <a:ext cx="4959350" cy="37211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79768" y="4715154"/>
            <a:ext cx="5438140" cy="4466987"/>
          </a:xfrm>
          <a:prstGeom prst="rect">
            <a:avLst/>
          </a:prstGeom>
          <a:noFill/>
          <a:ln w="9525">
            <a:noFill/>
            <a:miter lim="800000"/>
            <a:headEnd/>
            <a:tailEnd/>
          </a:ln>
          <a:effectLst/>
        </p:spPr>
        <p:txBody>
          <a:bodyPr vert="horz" wrap="square" lIns="95563" tIns="47781" rIns="95563" bIns="47781"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078" name="Rectangle 6"/>
          <p:cNvSpPr>
            <a:spLocks noGrp="1" noChangeArrowheads="1"/>
          </p:cNvSpPr>
          <p:nvPr>
            <p:ph type="ftr" sz="quarter" idx="4"/>
          </p:nvPr>
        </p:nvSpPr>
        <p:spPr bwMode="auto">
          <a:xfrm>
            <a:off x="0" y="9428584"/>
            <a:ext cx="2945660" cy="496332"/>
          </a:xfrm>
          <a:prstGeom prst="rect">
            <a:avLst/>
          </a:prstGeom>
          <a:noFill/>
          <a:ln w="9525">
            <a:noFill/>
            <a:miter lim="800000"/>
            <a:headEnd/>
            <a:tailEnd/>
          </a:ln>
          <a:effectLst/>
        </p:spPr>
        <p:txBody>
          <a:bodyPr vert="horz" wrap="square" lIns="95563" tIns="47781" rIns="95563" bIns="47781" numCol="1" anchor="b" anchorCtr="0" compatLnSpc="1">
            <a:prstTxWarp prst="textNoShape">
              <a:avLst/>
            </a:prstTxWarp>
          </a:bodyPr>
          <a:lstStyle>
            <a:lvl1pPr>
              <a:defRPr sz="1300"/>
            </a:lvl1pPr>
          </a:lstStyle>
          <a:p>
            <a:endParaRPr lang="en-GB"/>
          </a:p>
        </p:txBody>
      </p:sp>
      <p:sp>
        <p:nvSpPr>
          <p:cNvPr id="3079" name="Rectangle 7"/>
          <p:cNvSpPr>
            <a:spLocks noGrp="1" noChangeArrowheads="1"/>
          </p:cNvSpPr>
          <p:nvPr>
            <p:ph type="sldNum" sz="quarter" idx="5"/>
          </p:nvPr>
        </p:nvSpPr>
        <p:spPr bwMode="auto">
          <a:xfrm>
            <a:off x="3850443" y="9428584"/>
            <a:ext cx="2945660" cy="496332"/>
          </a:xfrm>
          <a:prstGeom prst="rect">
            <a:avLst/>
          </a:prstGeom>
          <a:noFill/>
          <a:ln w="9525">
            <a:noFill/>
            <a:miter lim="800000"/>
            <a:headEnd/>
            <a:tailEnd/>
          </a:ln>
          <a:effectLst/>
        </p:spPr>
        <p:txBody>
          <a:bodyPr vert="horz" wrap="square" lIns="95563" tIns="47781" rIns="95563" bIns="47781" numCol="1" anchor="b" anchorCtr="0" compatLnSpc="1">
            <a:prstTxWarp prst="textNoShape">
              <a:avLst/>
            </a:prstTxWarp>
          </a:bodyPr>
          <a:lstStyle>
            <a:lvl1pPr algn="r">
              <a:defRPr sz="1300"/>
            </a:lvl1pPr>
          </a:lstStyle>
          <a:p>
            <a:fld id="{27131A70-B2C2-4E4C-958C-B7D905715121}" type="slidenum">
              <a:rPr lang="en-GB"/>
              <a:pPr/>
              <a:t>‹#›</a:t>
            </a:fld>
            <a:endParaRPr lang="en-GB"/>
          </a:p>
        </p:txBody>
      </p:sp>
    </p:spTree>
    <p:extLst>
      <p:ext uri="{BB962C8B-B14F-4D97-AF65-F5344CB8AC3E}">
        <p14:creationId xmlns:p14="http://schemas.microsoft.com/office/powerpoint/2010/main" val="362520050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FDCA82-BADC-4E33-B4FF-B17879F20197}" type="slidenum">
              <a:rPr lang="en-GB"/>
              <a:pPr/>
              <a:t>1</a:t>
            </a:fld>
            <a:endParaRPr lang="en-GB"/>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4380206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oleObject" Target="../embeddings/oleObject2.bin"/></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2537" name="Picture 9" descr="leo-nb"/>
          <p:cNvPicPr>
            <a:picLocks noChangeAspect="1" noChangeArrowheads="1"/>
          </p:cNvPicPr>
          <p:nvPr userDrawn="1"/>
        </p:nvPicPr>
        <p:blipFill>
          <a:blip r:embed="rId3">
            <a:lum bright="70000" contrast="-70000"/>
          </a:blip>
          <a:srcRect/>
          <a:stretch>
            <a:fillRect/>
          </a:stretch>
        </p:blipFill>
        <p:spPr bwMode="auto">
          <a:xfrm>
            <a:off x="-36513" y="936625"/>
            <a:ext cx="4449763" cy="5732463"/>
          </a:xfrm>
          <a:prstGeom prst="rect">
            <a:avLst/>
          </a:prstGeom>
          <a:noFill/>
        </p:spPr>
      </p:pic>
      <p:graphicFrame>
        <p:nvGraphicFramePr>
          <p:cNvPr id="22535" name="Object 7"/>
          <p:cNvGraphicFramePr>
            <a:graphicFrameLocks noChangeAspect="1"/>
          </p:cNvGraphicFramePr>
          <p:nvPr/>
        </p:nvGraphicFramePr>
        <p:xfrm>
          <a:off x="250825" y="333375"/>
          <a:ext cx="8066088" cy="1000125"/>
        </p:xfrm>
        <a:graphic>
          <a:graphicData uri="http://schemas.openxmlformats.org/presentationml/2006/ole">
            <mc:AlternateContent xmlns:mc="http://schemas.openxmlformats.org/markup-compatibility/2006">
              <mc:Choice xmlns:v="urn:schemas-microsoft-com:vml" Requires="v">
                <p:oleObj spid="_x0000_s22580" name="Photo Editor Photo" r:id="rId4" imgW="7085714" imgH="952633" progId="">
                  <p:embed/>
                </p:oleObj>
              </mc:Choice>
              <mc:Fallback>
                <p:oleObj name="Photo Editor Photo" r:id="rId4" imgW="7085714" imgH="952633" progId="">
                  <p:embed/>
                  <p:pic>
                    <p:nvPicPr>
                      <p:cNvPr id="0" name="Picture 9"/>
                      <p:cNvPicPr>
                        <a:picLocks noChangeAspect="1" noChangeArrowheads="1"/>
                      </p:cNvPicPr>
                      <p:nvPr/>
                    </p:nvPicPr>
                    <p:blipFill>
                      <a:blip r:embed="rId5">
                        <a:extLst>
                          <a:ext uri="{28A0092B-C50C-407E-A947-70E740481C1C}">
                            <a14:useLocalDpi xmlns:a14="http://schemas.microsoft.com/office/drawing/2010/main" val="0"/>
                          </a:ext>
                        </a:extLst>
                      </a:blip>
                      <a:srcRect r="-7825"/>
                      <a:stretch>
                        <a:fillRect/>
                      </a:stretch>
                    </p:blipFill>
                    <p:spPr bwMode="auto">
                      <a:xfrm>
                        <a:off x="250825" y="333375"/>
                        <a:ext cx="8066088"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530" name="Rectangle 2"/>
          <p:cNvSpPr>
            <a:spLocks noGrp="1" noChangeArrowheads="1"/>
          </p:cNvSpPr>
          <p:nvPr>
            <p:ph type="ctrTitle"/>
          </p:nvPr>
        </p:nvSpPr>
        <p:spPr>
          <a:xfrm>
            <a:off x="685800" y="2130425"/>
            <a:ext cx="7772400" cy="1470025"/>
          </a:xfrm>
        </p:spPr>
        <p:txBody>
          <a:bodyPr/>
          <a:lstStyle>
            <a:lvl1pPr algn="ctr">
              <a:defRPr/>
            </a:lvl1pPr>
          </a:lstStyle>
          <a:p>
            <a:r>
              <a:rPr lang="en-GB"/>
              <a:t>Click to edit Master title style</a:t>
            </a:r>
          </a:p>
        </p:txBody>
      </p:sp>
      <p:sp>
        <p:nvSpPr>
          <p:cNvPr id="22531" name="Rectangle 3"/>
          <p:cNvSpPr>
            <a:spLocks noGrp="1" noChangeArrowheads="1"/>
          </p:cNvSpPr>
          <p:nvPr>
            <p:ph type="subTitle" idx="1"/>
          </p:nvPr>
        </p:nvSpPr>
        <p:spPr>
          <a:xfrm>
            <a:off x="1371600" y="3644900"/>
            <a:ext cx="6400800" cy="1752600"/>
          </a:xfrm>
        </p:spPr>
        <p:txBody>
          <a:bodyPr/>
          <a:lstStyle>
            <a:lvl1pPr marL="0" indent="0" algn="ctr">
              <a:buFontTx/>
              <a:buNone/>
              <a:defRPr/>
            </a:lvl1pPr>
          </a:lstStyle>
          <a:p>
            <a:r>
              <a:rPr lang="en-GB"/>
              <a:t>Click to edit Master subtitle style</a:t>
            </a:r>
          </a:p>
        </p:txBody>
      </p:sp>
      <p:sp>
        <p:nvSpPr>
          <p:cNvPr id="22532" name="Rectangle 4"/>
          <p:cNvSpPr>
            <a:spLocks noGrp="1" noChangeArrowheads="1"/>
          </p:cNvSpPr>
          <p:nvPr>
            <p:ph type="dt" sz="half" idx="2"/>
          </p:nvPr>
        </p:nvSpPr>
        <p:spPr/>
        <p:txBody>
          <a:bodyPr/>
          <a:lstStyle>
            <a:lvl1pPr>
              <a:defRPr/>
            </a:lvl1pPr>
          </a:lstStyle>
          <a:p>
            <a:endParaRPr lang="en-GB"/>
          </a:p>
        </p:txBody>
      </p:sp>
      <p:sp>
        <p:nvSpPr>
          <p:cNvPr id="22533" name="Rectangle 5"/>
          <p:cNvSpPr>
            <a:spLocks noGrp="1" noChangeArrowheads="1"/>
          </p:cNvSpPr>
          <p:nvPr>
            <p:ph type="ftr" sz="quarter" idx="3"/>
          </p:nvPr>
        </p:nvSpPr>
        <p:spPr/>
        <p:txBody>
          <a:bodyPr/>
          <a:lstStyle>
            <a:lvl1pPr>
              <a:defRPr/>
            </a:lvl1pPr>
          </a:lstStyle>
          <a:p>
            <a:endParaRPr lang="en-GB"/>
          </a:p>
        </p:txBody>
      </p:sp>
      <p:sp>
        <p:nvSpPr>
          <p:cNvPr id="22534" name="Rectangle 6"/>
          <p:cNvSpPr>
            <a:spLocks noGrp="1" noChangeArrowheads="1"/>
          </p:cNvSpPr>
          <p:nvPr>
            <p:ph type="sldNum" sz="quarter" idx="4"/>
          </p:nvPr>
        </p:nvSpPr>
        <p:spPr/>
        <p:txBody>
          <a:bodyPr/>
          <a:lstStyle>
            <a:lvl1pPr>
              <a:defRPr/>
            </a:lvl1pPr>
          </a:lstStyle>
          <a:p>
            <a:fld id="{34B95BED-6DBA-4619-84D0-A03E6125387A}" type="slidenum">
              <a:rPr lang="en-GB"/>
              <a:pPr/>
              <a:t>‹#›</a:t>
            </a:fld>
            <a:endParaRPr lang="en-GB"/>
          </a:p>
        </p:txBody>
      </p:sp>
      <p:pic>
        <p:nvPicPr>
          <p:cNvPr id="22536" name="Picture 8" descr="leo-nb"/>
          <p:cNvPicPr>
            <a:picLocks noChangeAspect="1" noChangeArrowheads="1"/>
          </p:cNvPicPr>
          <p:nvPr userDrawn="1"/>
        </p:nvPicPr>
        <p:blipFill>
          <a:blip r:embed="rId6" cstate="print"/>
          <a:srcRect/>
          <a:stretch>
            <a:fillRect/>
          </a:stretch>
        </p:blipFill>
        <p:spPr bwMode="auto">
          <a:xfrm>
            <a:off x="7740650" y="5516563"/>
            <a:ext cx="909638" cy="1171575"/>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F7D4D26-653E-49A8-92B6-0CAC17EA3B0A}"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A9E3BE2-A3BD-4240-A39C-40F746CF9AD8}"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C4B609E5-9BFD-446E-9D84-B7EBD1DB5B6C}"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D68AA696-8B9C-4686-98C8-60D35E093408}"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E2DE3EEF-1694-4318-B74A-199AFE6B51CC}"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40314AB2-DD1E-48E0-A85C-46B29020BA1D}"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3E740122-815E-49FA-8BDC-C6904E1E85B9}"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06A514C1-8F3B-4820-BB93-1A9590366769}"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6AC44F8-B4BC-4BD2-806C-A78488622A6E}"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60350"/>
            <a:ext cx="2057400" cy="586581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60350"/>
            <a:ext cx="6019800" cy="58658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E1395A09-3826-44E3-A05A-6C7C747DDF2A}"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51275" y="260350"/>
            <a:ext cx="4835525" cy="1008063"/>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endParaRPr lang="en-GB"/>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GB"/>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06D5A4D5-4AF9-446D-931D-E1F7F19B6ED9}"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51275" y="260350"/>
            <a:ext cx="4835525" cy="10080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ACC8106-8587-4104-BA3A-39201472FECF}" type="slidenum">
              <a:rPr lang="en-GB"/>
              <a:pPr/>
              <a:t>‹#›</a:t>
            </a:fld>
            <a:endParaRPr lang="en-GB"/>
          </a:p>
        </p:txBody>
      </p:sp>
      <p:graphicFrame>
        <p:nvGraphicFramePr>
          <p:cNvPr id="1031" name="Object 7"/>
          <p:cNvGraphicFramePr>
            <a:graphicFrameLocks noChangeAspect="1"/>
          </p:cNvGraphicFramePr>
          <p:nvPr/>
        </p:nvGraphicFramePr>
        <p:xfrm>
          <a:off x="468313" y="260350"/>
          <a:ext cx="3311525" cy="1000125"/>
        </p:xfrm>
        <a:graphic>
          <a:graphicData uri="http://schemas.openxmlformats.org/presentationml/2006/ole">
            <mc:AlternateContent xmlns:mc="http://schemas.openxmlformats.org/markup-compatibility/2006">
              <mc:Choice xmlns:v="urn:schemas-microsoft-com:vml" Requires="v">
                <p:oleObj spid="_x0000_s1076" name="Photo Editor Photo" r:id="rId15" imgW="7085714" imgH="952633" progId="">
                  <p:embed/>
                </p:oleObj>
              </mc:Choice>
              <mc:Fallback>
                <p:oleObj name="Photo Editor Photo" r:id="rId15" imgW="7085714" imgH="952633" progId="">
                  <p:embed/>
                  <p:pic>
                    <p:nvPicPr>
                      <p:cNvPr id="0" name="Picture 9"/>
                      <p:cNvPicPr>
                        <a:picLocks noChangeAspect="1" noChangeArrowheads="1"/>
                      </p:cNvPicPr>
                      <p:nvPr/>
                    </p:nvPicPr>
                    <p:blipFill>
                      <a:blip r:embed="rId16">
                        <a:extLst>
                          <a:ext uri="{28A0092B-C50C-407E-A947-70E740481C1C}">
                            <a14:useLocalDpi xmlns:a14="http://schemas.microsoft.com/office/drawing/2010/main" val="0"/>
                          </a:ext>
                        </a:extLst>
                      </a:blip>
                      <a:srcRect r="55728"/>
                      <a:stretch>
                        <a:fillRect/>
                      </a:stretch>
                    </p:blipFill>
                    <p:spPr bwMode="auto">
                      <a:xfrm>
                        <a:off x="468313" y="260350"/>
                        <a:ext cx="3311525"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33" name="Picture 9" descr="leo-nb"/>
          <p:cNvPicPr>
            <a:picLocks noChangeAspect="1" noChangeArrowheads="1"/>
          </p:cNvPicPr>
          <p:nvPr userDrawn="1"/>
        </p:nvPicPr>
        <p:blipFill>
          <a:blip r:embed="rId17" cstate="print"/>
          <a:srcRect/>
          <a:stretch>
            <a:fillRect/>
          </a:stretch>
        </p:blipFill>
        <p:spPr bwMode="auto">
          <a:xfrm>
            <a:off x="7740650" y="5516563"/>
            <a:ext cx="909638" cy="1171575"/>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3600" b="1">
          <a:solidFill>
            <a:schemeClr val="accent2"/>
          </a:solidFill>
          <a:latin typeface="+mj-lt"/>
          <a:ea typeface="+mj-ea"/>
          <a:cs typeface="+mj-cs"/>
        </a:defRPr>
      </a:lvl1pPr>
      <a:lvl2pPr algn="l" rtl="0" fontAlgn="base">
        <a:spcBef>
          <a:spcPct val="0"/>
        </a:spcBef>
        <a:spcAft>
          <a:spcPct val="0"/>
        </a:spcAft>
        <a:defRPr sz="3600" b="1">
          <a:solidFill>
            <a:schemeClr val="accent2"/>
          </a:solidFill>
          <a:latin typeface="Arial" charset="0"/>
        </a:defRPr>
      </a:lvl2pPr>
      <a:lvl3pPr algn="l" rtl="0" fontAlgn="base">
        <a:spcBef>
          <a:spcPct val="0"/>
        </a:spcBef>
        <a:spcAft>
          <a:spcPct val="0"/>
        </a:spcAft>
        <a:defRPr sz="3600" b="1">
          <a:solidFill>
            <a:schemeClr val="accent2"/>
          </a:solidFill>
          <a:latin typeface="Arial" charset="0"/>
        </a:defRPr>
      </a:lvl3pPr>
      <a:lvl4pPr algn="l" rtl="0" fontAlgn="base">
        <a:spcBef>
          <a:spcPct val="0"/>
        </a:spcBef>
        <a:spcAft>
          <a:spcPct val="0"/>
        </a:spcAft>
        <a:defRPr sz="3600" b="1">
          <a:solidFill>
            <a:schemeClr val="accent2"/>
          </a:solidFill>
          <a:latin typeface="Arial" charset="0"/>
        </a:defRPr>
      </a:lvl4pPr>
      <a:lvl5pPr algn="l" rtl="0" fontAlgn="base">
        <a:spcBef>
          <a:spcPct val="0"/>
        </a:spcBef>
        <a:spcAft>
          <a:spcPct val="0"/>
        </a:spcAft>
        <a:defRPr sz="3600" b="1">
          <a:solidFill>
            <a:schemeClr val="accent2"/>
          </a:solidFill>
          <a:latin typeface="Arial" charset="0"/>
        </a:defRPr>
      </a:lvl5pPr>
      <a:lvl6pPr marL="457200" algn="l" rtl="0" fontAlgn="base">
        <a:spcBef>
          <a:spcPct val="0"/>
        </a:spcBef>
        <a:spcAft>
          <a:spcPct val="0"/>
        </a:spcAft>
        <a:defRPr sz="3600" b="1">
          <a:solidFill>
            <a:schemeClr val="accent2"/>
          </a:solidFill>
          <a:latin typeface="Arial" charset="0"/>
        </a:defRPr>
      </a:lvl6pPr>
      <a:lvl7pPr marL="914400" algn="l" rtl="0" fontAlgn="base">
        <a:spcBef>
          <a:spcPct val="0"/>
        </a:spcBef>
        <a:spcAft>
          <a:spcPct val="0"/>
        </a:spcAft>
        <a:defRPr sz="3600" b="1">
          <a:solidFill>
            <a:schemeClr val="accent2"/>
          </a:solidFill>
          <a:latin typeface="Arial" charset="0"/>
        </a:defRPr>
      </a:lvl7pPr>
      <a:lvl8pPr marL="1371600" algn="l" rtl="0" fontAlgn="base">
        <a:spcBef>
          <a:spcPct val="0"/>
        </a:spcBef>
        <a:spcAft>
          <a:spcPct val="0"/>
        </a:spcAft>
        <a:defRPr sz="3600" b="1">
          <a:solidFill>
            <a:schemeClr val="accent2"/>
          </a:solidFill>
          <a:latin typeface="Arial" charset="0"/>
        </a:defRPr>
      </a:lvl8pPr>
      <a:lvl9pPr marL="1828800" algn="l" rtl="0" fontAlgn="base">
        <a:spcBef>
          <a:spcPct val="0"/>
        </a:spcBef>
        <a:spcAft>
          <a:spcPct val="0"/>
        </a:spcAft>
        <a:defRPr sz="3600" b="1">
          <a:solidFill>
            <a:schemeClr val="accent2"/>
          </a:solidFill>
          <a:latin typeface="Arial" charset="0"/>
        </a:defRPr>
      </a:lvl9pPr>
    </p:titleStyle>
    <p:bodyStyle>
      <a:lvl1pPr marL="342900" indent="-342900" algn="l" rtl="0" fontAlgn="base">
        <a:spcBef>
          <a:spcPct val="20000"/>
        </a:spcBef>
        <a:spcAft>
          <a:spcPct val="0"/>
        </a:spcAft>
        <a:buChar char="•"/>
        <a:defRPr sz="3200">
          <a:solidFill>
            <a:schemeClr val="accent2"/>
          </a:solidFill>
          <a:latin typeface="+mn-lt"/>
          <a:ea typeface="+mn-ea"/>
          <a:cs typeface="+mn-cs"/>
        </a:defRPr>
      </a:lvl1pPr>
      <a:lvl2pPr marL="742950" indent="-285750" algn="l" rtl="0" fontAlgn="base">
        <a:spcBef>
          <a:spcPct val="20000"/>
        </a:spcBef>
        <a:spcAft>
          <a:spcPct val="0"/>
        </a:spcAft>
        <a:buChar char="–"/>
        <a:defRPr sz="2800">
          <a:solidFill>
            <a:schemeClr val="accent2"/>
          </a:solidFill>
          <a:latin typeface="+mn-lt"/>
        </a:defRPr>
      </a:lvl2pPr>
      <a:lvl3pPr marL="1143000" indent="-228600" algn="l" rtl="0" fontAlgn="base">
        <a:spcBef>
          <a:spcPct val="20000"/>
        </a:spcBef>
        <a:spcAft>
          <a:spcPct val="0"/>
        </a:spcAft>
        <a:buChar char="•"/>
        <a:defRPr sz="2400">
          <a:solidFill>
            <a:schemeClr val="accent2"/>
          </a:solidFill>
          <a:latin typeface="+mn-lt"/>
        </a:defRPr>
      </a:lvl3pPr>
      <a:lvl4pPr marL="1600200" indent="-228600" algn="l" rtl="0" fontAlgn="base">
        <a:spcBef>
          <a:spcPct val="20000"/>
        </a:spcBef>
        <a:spcAft>
          <a:spcPct val="0"/>
        </a:spcAft>
        <a:buChar char="–"/>
        <a:defRPr sz="2000">
          <a:solidFill>
            <a:schemeClr val="accent2"/>
          </a:solidFill>
          <a:latin typeface="+mn-lt"/>
        </a:defRPr>
      </a:lvl4pPr>
      <a:lvl5pPr marL="2057400" indent="-228600" algn="l" rtl="0" fontAlgn="base">
        <a:spcBef>
          <a:spcPct val="20000"/>
        </a:spcBef>
        <a:spcAft>
          <a:spcPct val="0"/>
        </a:spcAft>
        <a:buChar char="»"/>
        <a:defRPr sz="2000">
          <a:solidFill>
            <a:schemeClr val="accent2"/>
          </a:solidFill>
          <a:latin typeface="+mn-lt"/>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693988"/>
            <a:ext cx="7772400" cy="1470025"/>
          </a:xfrm>
        </p:spPr>
        <p:txBody>
          <a:bodyPr/>
          <a:lstStyle/>
          <a:p>
            <a:r>
              <a:rPr lang="en-GB" sz="4000" dirty="0">
                <a:solidFill>
                  <a:srgbClr val="0000FF"/>
                </a:solidFill>
              </a:rPr>
              <a:t>Parents’ Guide to the Year 4 Multiplication Check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solidFill>
                  <a:srgbClr val="0000FF"/>
                </a:solidFill>
              </a:rPr>
              <a:t>Why are times tables so important?</a:t>
            </a:r>
            <a:endParaRPr lang="en-GB" dirty="0">
              <a:solidFill>
                <a:srgbClr val="0000FF"/>
              </a:solidFill>
            </a:endParaRPr>
          </a:p>
        </p:txBody>
      </p:sp>
      <p:sp>
        <p:nvSpPr>
          <p:cNvPr id="3" name="Content Placeholder 2"/>
          <p:cNvSpPr>
            <a:spLocks noGrp="1"/>
          </p:cNvSpPr>
          <p:nvPr>
            <p:ph idx="1"/>
          </p:nvPr>
        </p:nvSpPr>
        <p:spPr/>
        <p:txBody>
          <a:bodyPr/>
          <a:lstStyle/>
          <a:p>
            <a:pPr marL="0" indent="0" fontAlgn="t">
              <a:buNone/>
            </a:pPr>
            <a:r>
              <a:rPr lang="en-US" sz="1400" dirty="0">
                <a:solidFill>
                  <a:srgbClr val="0000FF"/>
                </a:solidFill>
              </a:rPr>
              <a:t>Secure and confident knowledge of times tables is vital to children’s success in </a:t>
            </a:r>
            <a:r>
              <a:rPr lang="en-US" sz="1400" dirty="0" err="1">
                <a:solidFill>
                  <a:srgbClr val="0000FF"/>
                </a:solidFill>
              </a:rPr>
              <a:t>Maths</a:t>
            </a:r>
            <a:r>
              <a:rPr lang="en-US" sz="1400" dirty="0">
                <a:solidFill>
                  <a:srgbClr val="0000FF"/>
                </a:solidFill>
              </a:rPr>
              <a:t>. They are the building blocks of </a:t>
            </a:r>
            <a:r>
              <a:rPr lang="en-US" sz="1400" dirty="0" err="1">
                <a:solidFill>
                  <a:srgbClr val="0000FF"/>
                </a:solidFill>
              </a:rPr>
              <a:t>Maths</a:t>
            </a:r>
            <a:r>
              <a:rPr lang="en-US" sz="1400" dirty="0">
                <a:solidFill>
                  <a:srgbClr val="0000FF"/>
                </a:solidFill>
              </a:rPr>
              <a:t> and with multiplications mastered the doors to many other areas of </a:t>
            </a:r>
            <a:r>
              <a:rPr lang="en-US" sz="1400" dirty="0" err="1">
                <a:solidFill>
                  <a:srgbClr val="0000FF"/>
                </a:solidFill>
              </a:rPr>
              <a:t>Maths</a:t>
            </a:r>
            <a:r>
              <a:rPr lang="en-US" sz="1400" dirty="0">
                <a:solidFill>
                  <a:srgbClr val="0000FF"/>
                </a:solidFill>
              </a:rPr>
              <a:t> become unlocked!</a:t>
            </a:r>
          </a:p>
          <a:p>
            <a:pPr marL="0" indent="0" fontAlgn="t">
              <a:buNone/>
            </a:pPr>
            <a:endParaRPr lang="en-US" sz="1400" b="1" dirty="0">
              <a:solidFill>
                <a:srgbClr val="0000FF"/>
              </a:solidFill>
            </a:endParaRPr>
          </a:p>
          <a:p>
            <a:pPr marL="0" indent="0" fontAlgn="t">
              <a:buNone/>
            </a:pPr>
            <a:r>
              <a:rPr lang="en-US" sz="1400" b="1" dirty="0">
                <a:solidFill>
                  <a:srgbClr val="0000FF"/>
                </a:solidFill>
              </a:rPr>
              <a:t>Here are some ways which </a:t>
            </a:r>
            <a:r>
              <a:rPr lang="en-US" sz="1400" b="1" dirty="0" err="1">
                <a:solidFill>
                  <a:srgbClr val="0000FF"/>
                </a:solidFill>
              </a:rPr>
              <a:t>memorising</a:t>
            </a:r>
            <a:r>
              <a:rPr lang="en-US" sz="1400" b="1" dirty="0">
                <a:solidFill>
                  <a:srgbClr val="0000FF"/>
                </a:solidFill>
              </a:rPr>
              <a:t> times tables can benefit your child:</a:t>
            </a:r>
          </a:p>
          <a:p>
            <a:pPr fontAlgn="t"/>
            <a:r>
              <a:rPr lang="en-US" sz="1400" dirty="0">
                <a:solidFill>
                  <a:srgbClr val="0000FF"/>
                </a:solidFill>
              </a:rPr>
              <a:t>Most importantly, knowing their times tables will give your child confidence in their ability in </a:t>
            </a:r>
            <a:r>
              <a:rPr lang="en-US" sz="1400" dirty="0" err="1">
                <a:solidFill>
                  <a:srgbClr val="0000FF"/>
                </a:solidFill>
              </a:rPr>
              <a:t>Maths</a:t>
            </a:r>
            <a:r>
              <a:rPr lang="en-US" sz="1400" dirty="0">
                <a:solidFill>
                  <a:srgbClr val="0000FF"/>
                </a:solidFill>
              </a:rPr>
              <a:t>. We aim for all children to be able to mentally recall their times tables, moving away from counting on their fingers as they become more confident.</a:t>
            </a:r>
          </a:p>
          <a:p>
            <a:pPr fontAlgn="t"/>
            <a:r>
              <a:rPr lang="en-US" sz="1400" dirty="0">
                <a:solidFill>
                  <a:srgbClr val="0000FF"/>
                </a:solidFill>
              </a:rPr>
              <a:t>Times tables can help your child to grasp other mathematical concepts, such as fractions, division, ratio and percentages to name a few. Children who do not know their times tables will not be able to access more complex procedures.</a:t>
            </a:r>
          </a:p>
          <a:p>
            <a:pPr fontAlgn="t"/>
            <a:r>
              <a:rPr lang="en-US" sz="1400" dirty="0">
                <a:solidFill>
                  <a:srgbClr val="0000FF"/>
                </a:solidFill>
              </a:rPr>
              <a:t>If a child is confident with their times table skills, then this can reduce the cognitive load when learning a new method. An example of this is when learning the long multiplication method; if a child is already confident with their times tables then they can solely focus on the new skills within the method, e.g. where to carry numbers, when a place value holder is needed, estimating and checking that their answer is correct. This will not only help to ensure that their calculations are accurate, but speed up the process of learning a new method and also boost their confidence as they see that they have been successful. </a:t>
            </a:r>
          </a:p>
          <a:p>
            <a:endParaRPr lang="en-GB" sz="1400" dirty="0">
              <a:solidFill>
                <a:srgbClr val="0000FF"/>
              </a:solidFill>
            </a:endParaRPr>
          </a:p>
        </p:txBody>
      </p:sp>
    </p:spTree>
    <p:extLst>
      <p:ext uri="{BB962C8B-B14F-4D97-AF65-F5344CB8AC3E}">
        <p14:creationId xmlns:p14="http://schemas.microsoft.com/office/powerpoint/2010/main" val="1671573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u="sng" dirty="0">
                <a:solidFill>
                  <a:srgbClr val="0000FF"/>
                </a:solidFill>
              </a:rPr>
              <a:t>Expectations for times tables for each year group</a:t>
            </a:r>
            <a:endParaRPr lang="en-GB" sz="2400" u="sng" dirty="0">
              <a:solidFill>
                <a:srgbClr val="0000FF"/>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93875069"/>
              </p:ext>
            </p:extLst>
          </p:nvPr>
        </p:nvGraphicFramePr>
        <p:xfrm>
          <a:off x="1191613" y="1571032"/>
          <a:ext cx="6476732" cy="4584300"/>
        </p:xfrm>
        <a:graphic>
          <a:graphicData uri="http://schemas.openxmlformats.org/drawingml/2006/table">
            <a:tbl>
              <a:tblPr/>
              <a:tblGrid>
                <a:gridCol w="3238366">
                  <a:extLst>
                    <a:ext uri="{9D8B030D-6E8A-4147-A177-3AD203B41FA5}">
                      <a16:colId xmlns:a16="http://schemas.microsoft.com/office/drawing/2014/main" val="20000"/>
                    </a:ext>
                  </a:extLst>
                </a:gridCol>
                <a:gridCol w="3238366">
                  <a:extLst>
                    <a:ext uri="{9D8B030D-6E8A-4147-A177-3AD203B41FA5}">
                      <a16:colId xmlns:a16="http://schemas.microsoft.com/office/drawing/2014/main" val="20001"/>
                    </a:ext>
                  </a:extLst>
                </a:gridCol>
              </a:tblGrid>
              <a:tr h="741709">
                <a:tc>
                  <a:txBody>
                    <a:bodyPr/>
                    <a:lstStyle/>
                    <a:p>
                      <a:r>
                        <a:rPr lang="en-GB" sz="1500" dirty="0">
                          <a:solidFill>
                            <a:srgbClr val="0000FF"/>
                          </a:solidFill>
                        </a:rPr>
                        <a:t>Year 1          </a:t>
                      </a:r>
                    </a:p>
                  </a:txBody>
                  <a:tcPr marL="39125" marR="39125" marT="39125" marB="39125" anchor="ctr">
                    <a:lnL>
                      <a:noFill/>
                    </a:lnL>
                    <a:lnR>
                      <a:noFill/>
                    </a:lnR>
                    <a:lnT>
                      <a:noFill/>
                    </a:lnT>
                    <a:lnB>
                      <a:noFill/>
                    </a:lnB>
                    <a:solidFill>
                      <a:srgbClr val="FFFFFF"/>
                    </a:solidFill>
                  </a:tcPr>
                </a:tc>
                <a:tc>
                  <a:txBody>
                    <a:bodyPr/>
                    <a:lstStyle/>
                    <a:p>
                      <a:r>
                        <a:rPr lang="en-US" sz="1500">
                          <a:solidFill>
                            <a:srgbClr val="0000FF"/>
                          </a:solidFill>
                        </a:rPr>
                        <a:t>Count in multiples of 2, 5 and 10. Recall and use all doubles to 10 and corresponding halves.</a:t>
                      </a:r>
                    </a:p>
                  </a:txBody>
                  <a:tcPr marL="39125" marR="39125" marT="39125" marB="39125" anchor="ctr">
                    <a:lnL>
                      <a:noFill/>
                    </a:lnL>
                    <a:lnR>
                      <a:noFill/>
                    </a:lnR>
                    <a:lnT>
                      <a:noFill/>
                    </a:lnT>
                    <a:lnB>
                      <a:noFill/>
                    </a:lnB>
                    <a:solidFill>
                      <a:srgbClr val="FFFFFF"/>
                    </a:solidFill>
                  </a:tcPr>
                </a:tc>
                <a:extLst>
                  <a:ext uri="{0D108BD9-81ED-4DB2-BD59-A6C34878D82A}">
                    <a16:rowId xmlns:a16="http://schemas.microsoft.com/office/drawing/2014/main" val="10000"/>
                  </a:ext>
                </a:extLst>
              </a:tr>
              <a:tr h="1185541">
                <a:tc>
                  <a:txBody>
                    <a:bodyPr/>
                    <a:lstStyle/>
                    <a:p>
                      <a:r>
                        <a:rPr lang="en-GB" sz="1500">
                          <a:solidFill>
                            <a:srgbClr val="0000FF"/>
                          </a:solidFill>
                        </a:rPr>
                        <a:t>Year 2</a:t>
                      </a:r>
                    </a:p>
                  </a:txBody>
                  <a:tcPr marL="39125" marR="39125" marT="39125" marB="39125" anchor="ctr">
                    <a:lnL>
                      <a:noFill/>
                    </a:lnL>
                    <a:lnR>
                      <a:noFill/>
                    </a:lnR>
                    <a:lnT>
                      <a:noFill/>
                    </a:lnT>
                    <a:lnB>
                      <a:noFill/>
                    </a:lnB>
                    <a:solidFill>
                      <a:srgbClr val="FFFFFF"/>
                    </a:solidFill>
                  </a:tcPr>
                </a:tc>
                <a:tc>
                  <a:txBody>
                    <a:bodyPr/>
                    <a:lstStyle/>
                    <a:p>
                      <a:pPr fontAlgn="t"/>
                      <a:r>
                        <a:rPr lang="en-US" sz="1500">
                          <a:solidFill>
                            <a:srgbClr val="0000FF"/>
                          </a:solidFill>
                          <a:effectLst/>
                        </a:rPr>
                        <a:t>Recall and use multiplication and division facts for the</a:t>
                      </a:r>
                    </a:p>
                    <a:p>
                      <a:pPr fontAlgn="t"/>
                      <a:r>
                        <a:rPr lang="en-US" sz="1500">
                          <a:solidFill>
                            <a:srgbClr val="0000FF"/>
                          </a:solidFill>
                          <a:effectLst/>
                        </a:rPr>
                        <a:t>2, 5 and 10 multiplication tables,</a:t>
                      </a:r>
                    </a:p>
                    <a:p>
                      <a:r>
                        <a:rPr lang="en-US" sz="1500">
                          <a:solidFill>
                            <a:srgbClr val="0000FF"/>
                          </a:solidFill>
                        </a:rPr>
                        <a:t>Including recognising odd and even numbers.</a:t>
                      </a:r>
                    </a:p>
                  </a:txBody>
                  <a:tcPr marL="39125" marR="39125" marT="39125" marB="39125" anchor="ctr">
                    <a:lnL>
                      <a:noFill/>
                    </a:lnL>
                    <a:lnR>
                      <a:noFill/>
                    </a:lnR>
                    <a:lnT>
                      <a:noFill/>
                    </a:lnT>
                    <a:lnB>
                      <a:noFill/>
                    </a:lnB>
                    <a:solidFill>
                      <a:srgbClr val="FFFFFF"/>
                    </a:solidFill>
                  </a:tcPr>
                </a:tc>
                <a:extLst>
                  <a:ext uri="{0D108BD9-81ED-4DB2-BD59-A6C34878D82A}">
                    <a16:rowId xmlns:a16="http://schemas.microsoft.com/office/drawing/2014/main" val="10001"/>
                  </a:ext>
                </a:extLst>
              </a:tr>
              <a:tr h="741709">
                <a:tc>
                  <a:txBody>
                    <a:bodyPr/>
                    <a:lstStyle/>
                    <a:p>
                      <a:r>
                        <a:rPr lang="en-GB" sz="1500">
                          <a:solidFill>
                            <a:srgbClr val="0000FF"/>
                          </a:solidFill>
                        </a:rPr>
                        <a:t>Year 3</a:t>
                      </a:r>
                    </a:p>
                  </a:txBody>
                  <a:tcPr marL="39125" marR="39125" marT="39125" marB="39125" anchor="ctr">
                    <a:lnL>
                      <a:noFill/>
                    </a:lnL>
                    <a:lnR>
                      <a:noFill/>
                    </a:lnR>
                    <a:lnT>
                      <a:noFill/>
                    </a:lnT>
                    <a:lnB>
                      <a:noFill/>
                    </a:lnB>
                    <a:solidFill>
                      <a:srgbClr val="FFFFFF"/>
                    </a:solidFill>
                  </a:tcPr>
                </a:tc>
                <a:tc>
                  <a:txBody>
                    <a:bodyPr/>
                    <a:lstStyle/>
                    <a:p>
                      <a:r>
                        <a:rPr lang="en-US" sz="1500">
                          <a:solidFill>
                            <a:srgbClr val="0000FF"/>
                          </a:solidFill>
                        </a:rPr>
                        <a:t>Recall and use multiplication and division facts for the 3, 4 and 8 multiplication tables.</a:t>
                      </a:r>
                    </a:p>
                  </a:txBody>
                  <a:tcPr marL="39125" marR="39125" marT="39125" marB="39125" anchor="ctr">
                    <a:lnL>
                      <a:noFill/>
                    </a:lnL>
                    <a:lnR>
                      <a:noFill/>
                    </a:lnR>
                    <a:lnT>
                      <a:noFill/>
                    </a:lnT>
                    <a:lnB>
                      <a:noFill/>
                    </a:lnB>
                    <a:solidFill>
                      <a:srgbClr val="FFFFFF"/>
                    </a:solidFill>
                  </a:tcPr>
                </a:tc>
                <a:extLst>
                  <a:ext uri="{0D108BD9-81ED-4DB2-BD59-A6C34878D82A}">
                    <a16:rowId xmlns:a16="http://schemas.microsoft.com/office/drawing/2014/main" val="10002"/>
                  </a:ext>
                </a:extLst>
              </a:tr>
              <a:tr h="741709">
                <a:tc>
                  <a:txBody>
                    <a:bodyPr/>
                    <a:lstStyle/>
                    <a:p>
                      <a:r>
                        <a:rPr lang="en-GB" sz="1500">
                          <a:solidFill>
                            <a:srgbClr val="0000FF"/>
                          </a:solidFill>
                        </a:rPr>
                        <a:t>Year 4</a:t>
                      </a:r>
                    </a:p>
                  </a:txBody>
                  <a:tcPr marL="39125" marR="39125" marT="39125" marB="39125" anchor="ctr">
                    <a:lnL>
                      <a:noFill/>
                    </a:lnL>
                    <a:lnR>
                      <a:noFill/>
                    </a:lnR>
                    <a:lnT>
                      <a:noFill/>
                    </a:lnT>
                    <a:lnB>
                      <a:noFill/>
                    </a:lnB>
                    <a:solidFill>
                      <a:srgbClr val="FFFFFF"/>
                    </a:solidFill>
                  </a:tcPr>
                </a:tc>
                <a:tc>
                  <a:txBody>
                    <a:bodyPr/>
                    <a:lstStyle/>
                    <a:p>
                      <a:r>
                        <a:rPr lang="en-US" sz="1500">
                          <a:solidFill>
                            <a:srgbClr val="0000FF"/>
                          </a:solidFill>
                        </a:rPr>
                        <a:t>Recall and use multiplication and division facts for multiplication tables up to 12x12.</a:t>
                      </a:r>
                    </a:p>
                  </a:txBody>
                  <a:tcPr marL="39125" marR="39125" marT="39125" marB="39125" anchor="ctr">
                    <a:lnL>
                      <a:noFill/>
                    </a:lnL>
                    <a:lnR>
                      <a:noFill/>
                    </a:lnR>
                    <a:lnT>
                      <a:noFill/>
                    </a:lnT>
                    <a:lnB>
                      <a:noFill/>
                    </a:lnB>
                    <a:solidFill>
                      <a:srgbClr val="FFFFFF"/>
                    </a:solidFill>
                  </a:tcPr>
                </a:tc>
                <a:extLst>
                  <a:ext uri="{0D108BD9-81ED-4DB2-BD59-A6C34878D82A}">
                    <a16:rowId xmlns:a16="http://schemas.microsoft.com/office/drawing/2014/main" val="10003"/>
                  </a:ext>
                </a:extLst>
              </a:tr>
              <a:tr h="519794">
                <a:tc>
                  <a:txBody>
                    <a:bodyPr/>
                    <a:lstStyle/>
                    <a:p>
                      <a:r>
                        <a:rPr lang="en-GB" sz="1500">
                          <a:solidFill>
                            <a:srgbClr val="0000FF"/>
                          </a:solidFill>
                        </a:rPr>
                        <a:t>Year 5</a:t>
                      </a:r>
                    </a:p>
                  </a:txBody>
                  <a:tcPr marL="39125" marR="39125" marT="39125" marB="39125" anchor="ctr">
                    <a:lnL>
                      <a:noFill/>
                    </a:lnL>
                    <a:lnR>
                      <a:noFill/>
                    </a:lnR>
                    <a:lnT>
                      <a:noFill/>
                    </a:lnT>
                    <a:lnB>
                      <a:noFill/>
                    </a:lnB>
                    <a:solidFill>
                      <a:srgbClr val="FFFFFF"/>
                    </a:solidFill>
                  </a:tcPr>
                </a:tc>
                <a:tc>
                  <a:txBody>
                    <a:bodyPr/>
                    <a:lstStyle/>
                    <a:p>
                      <a:r>
                        <a:rPr lang="en-US" sz="1500">
                          <a:solidFill>
                            <a:srgbClr val="0000FF"/>
                          </a:solidFill>
                        </a:rPr>
                        <a:t>Revision of all times tables and division facts up to 12x12.</a:t>
                      </a:r>
                    </a:p>
                  </a:txBody>
                  <a:tcPr marL="39125" marR="39125" marT="39125" marB="39125" anchor="ctr">
                    <a:lnL>
                      <a:noFill/>
                    </a:lnL>
                    <a:lnR>
                      <a:noFill/>
                    </a:lnR>
                    <a:lnT>
                      <a:noFill/>
                    </a:lnT>
                    <a:lnB>
                      <a:noFill/>
                    </a:lnB>
                    <a:solidFill>
                      <a:srgbClr val="FFFFFF"/>
                    </a:solidFill>
                  </a:tcPr>
                </a:tc>
                <a:extLst>
                  <a:ext uri="{0D108BD9-81ED-4DB2-BD59-A6C34878D82A}">
                    <a16:rowId xmlns:a16="http://schemas.microsoft.com/office/drawing/2014/main" val="10004"/>
                  </a:ext>
                </a:extLst>
              </a:tr>
              <a:tr h="519794">
                <a:tc>
                  <a:txBody>
                    <a:bodyPr/>
                    <a:lstStyle/>
                    <a:p>
                      <a:r>
                        <a:rPr lang="en-GB" sz="1500">
                          <a:solidFill>
                            <a:srgbClr val="0000FF"/>
                          </a:solidFill>
                        </a:rPr>
                        <a:t>Year 6</a:t>
                      </a:r>
                    </a:p>
                  </a:txBody>
                  <a:tcPr marL="39125" marR="39125" marT="39125" marB="39125" anchor="ctr">
                    <a:lnL>
                      <a:noFill/>
                    </a:lnL>
                    <a:lnR>
                      <a:noFill/>
                    </a:lnR>
                    <a:lnT>
                      <a:noFill/>
                    </a:lnT>
                    <a:lnB>
                      <a:noFill/>
                    </a:lnB>
                    <a:solidFill>
                      <a:srgbClr val="FFFFFF"/>
                    </a:solidFill>
                  </a:tcPr>
                </a:tc>
                <a:tc>
                  <a:txBody>
                    <a:bodyPr/>
                    <a:lstStyle/>
                    <a:p>
                      <a:r>
                        <a:rPr lang="en-US" sz="1500" dirty="0">
                          <a:solidFill>
                            <a:srgbClr val="0000FF"/>
                          </a:solidFill>
                        </a:rPr>
                        <a:t>Revision of all times tables and division facts up to 12x12.</a:t>
                      </a:r>
                    </a:p>
                  </a:txBody>
                  <a:tcPr marL="39125" marR="39125" marT="39125" marB="39125" anchor="ctr">
                    <a:lnL>
                      <a:noFill/>
                    </a:lnL>
                    <a:lnR>
                      <a:noFill/>
                    </a:lnR>
                    <a:lnT>
                      <a:noFill/>
                    </a:lnT>
                    <a:lnB>
                      <a:noFill/>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25101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u="sng" dirty="0">
                <a:solidFill>
                  <a:srgbClr val="0000FF"/>
                </a:solidFill>
              </a:rPr>
              <a:t>What is the Year 4 Times Tables Test?</a:t>
            </a:r>
            <a:endParaRPr lang="en-GB" sz="2800" u="sng" dirty="0">
              <a:solidFill>
                <a:srgbClr val="0000FF"/>
              </a:solidFill>
            </a:endParaRPr>
          </a:p>
        </p:txBody>
      </p:sp>
      <p:sp>
        <p:nvSpPr>
          <p:cNvPr id="3" name="Content Placeholder 2"/>
          <p:cNvSpPr>
            <a:spLocks noGrp="1"/>
          </p:cNvSpPr>
          <p:nvPr>
            <p:ph idx="1"/>
          </p:nvPr>
        </p:nvSpPr>
        <p:spPr/>
        <p:txBody>
          <a:bodyPr/>
          <a:lstStyle/>
          <a:p>
            <a:pPr marL="0" indent="0">
              <a:buNone/>
            </a:pPr>
            <a:r>
              <a:rPr lang="en-US" sz="2800" dirty="0">
                <a:solidFill>
                  <a:srgbClr val="0000FF"/>
                </a:solidFill>
              </a:rPr>
              <a:t>The Year 4 Times Tables Test, known by the government and schools as the Year 4 Multiplication Tables Check  (MTC), is an annual check to see if Year 4 pupils in England and Wales have a good level of times tables knowledge.  </a:t>
            </a:r>
          </a:p>
          <a:p>
            <a:pPr marL="0" indent="0">
              <a:buNone/>
            </a:pPr>
            <a:r>
              <a:rPr lang="en-US" sz="2800" dirty="0">
                <a:solidFill>
                  <a:srgbClr val="0000FF"/>
                </a:solidFill>
              </a:rPr>
              <a:t>Primary-school children are expected to know all their times tables up to 12x12. Under the current National Curriculum, children are supposed to know their times tables by the end of Year 4.</a:t>
            </a:r>
            <a:endParaRPr lang="en-GB" sz="2800" dirty="0">
              <a:solidFill>
                <a:srgbClr val="0000FF"/>
              </a:solidFill>
            </a:endParaRPr>
          </a:p>
        </p:txBody>
      </p:sp>
    </p:spTree>
    <p:extLst>
      <p:ext uri="{BB962C8B-B14F-4D97-AF65-F5344CB8AC3E}">
        <p14:creationId xmlns:p14="http://schemas.microsoft.com/office/powerpoint/2010/main" val="2218495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t"/>
            <a:br>
              <a:rPr lang="en-US" dirty="0">
                <a:solidFill>
                  <a:srgbClr val="0000FF"/>
                </a:solidFill>
              </a:rPr>
            </a:br>
            <a:br>
              <a:rPr lang="en-US" dirty="0">
                <a:solidFill>
                  <a:srgbClr val="0000FF"/>
                </a:solidFill>
              </a:rPr>
            </a:br>
            <a:r>
              <a:rPr lang="en-US" sz="3200" u="sng" dirty="0">
                <a:solidFill>
                  <a:srgbClr val="0000FF"/>
                </a:solidFill>
              </a:rPr>
              <a:t>Why has the test been put in place?</a:t>
            </a:r>
            <a:br>
              <a:rPr lang="en-US" sz="3200" b="0" u="sng" dirty="0">
                <a:solidFill>
                  <a:srgbClr val="0000FF"/>
                </a:solidFill>
              </a:rPr>
            </a:br>
            <a:br>
              <a:rPr lang="en-US" dirty="0">
                <a:solidFill>
                  <a:srgbClr val="0000FF"/>
                </a:solidFill>
              </a:rPr>
            </a:br>
            <a:endParaRPr lang="en-GB" dirty="0">
              <a:solidFill>
                <a:srgbClr val="0000FF"/>
              </a:solidFill>
            </a:endParaRPr>
          </a:p>
        </p:txBody>
      </p:sp>
      <p:sp>
        <p:nvSpPr>
          <p:cNvPr id="3" name="Content Placeholder 2"/>
          <p:cNvSpPr>
            <a:spLocks noGrp="1"/>
          </p:cNvSpPr>
          <p:nvPr>
            <p:ph idx="1"/>
          </p:nvPr>
        </p:nvSpPr>
        <p:spPr/>
        <p:txBody>
          <a:bodyPr/>
          <a:lstStyle/>
          <a:p>
            <a:pPr marL="0" indent="0">
              <a:buNone/>
            </a:pPr>
            <a:r>
              <a:rPr lang="en-US" dirty="0">
                <a:solidFill>
                  <a:srgbClr val="0000FF"/>
                </a:solidFill>
              </a:rPr>
              <a:t>The </a:t>
            </a:r>
            <a:r>
              <a:rPr lang="en-US" dirty="0" err="1">
                <a:solidFill>
                  <a:srgbClr val="0000FF"/>
                </a:solidFill>
              </a:rPr>
              <a:t>DfE</a:t>
            </a:r>
            <a:r>
              <a:rPr lang="en-US" dirty="0">
                <a:solidFill>
                  <a:srgbClr val="0000FF"/>
                </a:solidFill>
              </a:rPr>
              <a:t> says that the check is part of a new focus on mastering numeracy, giving children the skills and knowledge they need for secondary school and beyond. The purpose of the MTC is to determine whether Y4 pupils can recall their multiplication tables fluently (being able to answer times tables questions accurately and quickly, without having to work out the answers).</a:t>
            </a:r>
            <a:endParaRPr lang="en-GB" dirty="0">
              <a:solidFill>
                <a:srgbClr val="0000FF"/>
              </a:solidFill>
            </a:endParaRPr>
          </a:p>
        </p:txBody>
      </p:sp>
    </p:spTree>
    <p:extLst>
      <p:ext uri="{BB962C8B-B14F-4D97-AF65-F5344CB8AC3E}">
        <p14:creationId xmlns:p14="http://schemas.microsoft.com/office/powerpoint/2010/main" val="12488360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5936" y="188640"/>
            <a:ext cx="4835525" cy="1008063"/>
          </a:xfrm>
        </p:spPr>
        <p:txBody>
          <a:bodyPr/>
          <a:lstStyle/>
          <a:p>
            <a:r>
              <a:rPr lang="en-US" sz="2800" u="sng" dirty="0">
                <a:solidFill>
                  <a:srgbClr val="0000FF"/>
                </a:solidFill>
              </a:rPr>
              <a:t>What is the Year 4 times tables test’s format?</a:t>
            </a:r>
            <a:endParaRPr lang="en-GB" sz="2800" u="sng" dirty="0">
              <a:solidFill>
                <a:srgbClr val="0000FF"/>
              </a:solidFill>
            </a:endParaRPr>
          </a:p>
        </p:txBody>
      </p:sp>
      <p:sp>
        <p:nvSpPr>
          <p:cNvPr id="3" name="Content Placeholder 2"/>
          <p:cNvSpPr>
            <a:spLocks noGrp="1"/>
          </p:cNvSpPr>
          <p:nvPr>
            <p:ph idx="1"/>
          </p:nvPr>
        </p:nvSpPr>
        <p:spPr/>
        <p:txBody>
          <a:bodyPr/>
          <a:lstStyle/>
          <a:p>
            <a:pPr marL="0" indent="0">
              <a:buNone/>
            </a:pPr>
            <a:r>
              <a:rPr lang="en-US" sz="2400" dirty="0">
                <a:solidFill>
                  <a:srgbClr val="0000FF"/>
                </a:solidFill>
              </a:rPr>
              <a:t>The Multiplication Tables Check is an online, on-screen digital assessment meaning the children will take the test on a desktop computer, laptop or tablet (such as an iPad) at school. </a:t>
            </a:r>
          </a:p>
          <a:p>
            <a:pPr marL="0" indent="0">
              <a:buNone/>
            </a:pPr>
            <a:r>
              <a:rPr lang="en-US" sz="2400" dirty="0">
                <a:solidFill>
                  <a:srgbClr val="0000FF"/>
                </a:solidFill>
              </a:rPr>
              <a:t>The times tables test will be timed, with the entire assessment lasting approximately 5 minutes in total. The children will be set a handful of practice questions to begin with. Following the practice questions, the test itself will comprise of 25 questions; children must answer each question within 6 seconds so the whole test will take less than 5 minutes.</a:t>
            </a:r>
            <a:endParaRPr lang="en-GB" sz="2400" dirty="0">
              <a:solidFill>
                <a:srgbClr val="0000FF"/>
              </a:solidFill>
            </a:endParaRPr>
          </a:p>
        </p:txBody>
      </p:sp>
    </p:spTree>
    <p:extLst>
      <p:ext uri="{BB962C8B-B14F-4D97-AF65-F5344CB8AC3E}">
        <p14:creationId xmlns:p14="http://schemas.microsoft.com/office/powerpoint/2010/main" val="2012486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u="sng" dirty="0">
                <a:solidFill>
                  <a:srgbClr val="0000FF"/>
                </a:solidFill>
              </a:rPr>
              <a:t>How will the results be reported?</a:t>
            </a:r>
            <a:endParaRPr lang="en-GB" sz="3200" u="sng" dirty="0">
              <a:solidFill>
                <a:srgbClr val="0000FF"/>
              </a:solidFill>
            </a:endParaRPr>
          </a:p>
        </p:txBody>
      </p:sp>
      <p:sp>
        <p:nvSpPr>
          <p:cNvPr id="3" name="Content Placeholder 2"/>
          <p:cNvSpPr>
            <a:spLocks noGrp="1"/>
          </p:cNvSpPr>
          <p:nvPr>
            <p:ph idx="1"/>
          </p:nvPr>
        </p:nvSpPr>
        <p:spPr/>
        <p:txBody>
          <a:bodyPr/>
          <a:lstStyle/>
          <a:p>
            <a:pPr marL="0" indent="0">
              <a:buNone/>
            </a:pPr>
            <a:r>
              <a:rPr lang="en-US" dirty="0">
                <a:solidFill>
                  <a:srgbClr val="0000FF"/>
                </a:solidFill>
              </a:rPr>
              <a:t>Pupils' individual results will be made available to schools, and the Department for Education will report national results to track how they change over time. We will report the results to families.</a:t>
            </a:r>
          </a:p>
          <a:p>
            <a:pPr marL="0" indent="0">
              <a:buNone/>
            </a:pPr>
            <a:r>
              <a:rPr lang="en-US" dirty="0">
                <a:solidFill>
                  <a:srgbClr val="0000FF"/>
                </a:solidFill>
              </a:rPr>
              <a:t>Information will be passed up to middle schools about the results of the check.</a:t>
            </a:r>
            <a:endParaRPr lang="en-GB" dirty="0">
              <a:solidFill>
                <a:srgbClr val="0000FF"/>
              </a:solidFill>
            </a:endParaRPr>
          </a:p>
        </p:txBody>
      </p:sp>
    </p:spTree>
    <p:extLst>
      <p:ext uri="{BB962C8B-B14F-4D97-AF65-F5344CB8AC3E}">
        <p14:creationId xmlns:p14="http://schemas.microsoft.com/office/powerpoint/2010/main" val="3984799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u="sng" dirty="0">
                <a:solidFill>
                  <a:srgbClr val="0000FF"/>
                </a:solidFill>
              </a:rPr>
              <a:t>What happens if my child does not score very highly on the test?</a:t>
            </a:r>
            <a:endParaRPr lang="en-GB" sz="2400" u="sng" dirty="0">
              <a:solidFill>
                <a:srgbClr val="0000FF"/>
              </a:solidFill>
            </a:endParaRPr>
          </a:p>
        </p:txBody>
      </p:sp>
      <p:sp>
        <p:nvSpPr>
          <p:cNvPr id="3" name="Content Placeholder 2"/>
          <p:cNvSpPr>
            <a:spLocks noGrp="1"/>
          </p:cNvSpPr>
          <p:nvPr>
            <p:ph idx="1"/>
          </p:nvPr>
        </p:nvSpPr>
        <p:spPr/>
        <p:txBody>
          <a:bodyPr/>
          <a:lstStyle/>
          <a:p>
            <a:pPr marL="0" indent="0" fontAlgn="t">
              <a:buNone/>
            </a:pPr>
            <a:r>
              <a:rPr lang="en-US" sz="2400" dirty="0">
                <a:solidFill>
                  <a:srgbClr val="0000FF"/>
                </a:solidFill>
              </a:rPr>
              <a:t>There will be no "pass mark" (expected standard threshold) and no child will "fail" the test. Multiplication facts will be the only things tested (there will be no testing of children's knowledge of division facts or problem-solving in the check).</a:t>
            </a:r>
          </a:p>
          <a:p>
            <a:pPr marL="0" indent="0" fontAlgn="t">
              <a:buNone/>
            </a:pPr>
            <a:r>
              <a:rPr lang="en-US" sz="2400" dirty="0">
                <a:solidFill>
                  <a:srgbClr val="0000FF"/>
                </a:solidFill>
              </a:rPr>
              <a:t>The </a:t>
            </a:r>
            <a:r>
              <a:rPr lang="en-US" sz="2400" dirty="0" err="1">
                <a:solidFill>
                  <a:srgbClr val="0000FF"/>
                </a:solidFill>
              </a:rPr>
              <a:t>DfE</a:t>
            </a:r>
            <a:r>
              <a:rPr lang="en-US" sz="2400" dirty="0">
                <a:solidFill>
                  <a:srgbClr val="0000FF"/>
                </a:solidFill>
              </a:rPr>
              <a:t> says the purpose of the check is to help teachers identify which children are falling behind and target areas where they’re not being given a chance to succeed.  </a:t>
            </a:r>
          </a:p>
          <a:p>
            <a:pPr marL="0" indent="0" fontAlgn="t">
              <a:buNone/>
            </a:pPr>
            <a:r>
              <a:rPr lang="en-US" sz="2400" dirty="0">
                <a:solidFill>
                  <a:srgbClr val="0000FF"/>
                </a:solidFill>
              </a:rPr>
              <a:t>During the school day staff support learning in class and through intervention groups to ensure pupils make progress with their times tables.  This will continue after the checks have taken place.</a:t>
            </a:r>
          </a:p>
          <a:p>
            <a:pPr marL="0" indent="0">
              <a:buNone/>
            </a:pPr>
            <a:endParaRPr lang="en-GB" dirty="0">
              <a:solidFill>
                <a:srgbClr val="0000FF"/>
              </a:solidFill>
            </a:endParaRPr>
          </a:p>
        </p:txBody>
      </p:sp>
    </p:spTree>
    <p:extLst>
      <p:ext uri="{BB962C8B-B14F-4D97-AF65-F5344CB8AC3E}">
        <p14:creationId xmlns:p14="http://schemas.microsoft.com/office/powerpoint/2010/main" val="3650165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u="sng" dirty="0">
                <a:solidFill>
                  <a:srgbClr val="0000FF"/>
                </a:solidFill>
              </a:rPr>
              <a:t>How can I help my child?</a:t>
            </a:r>
            <a:endParaRPr lang="en-GB" sz="3200" dirty="0">
              <a:solidFill>
                <a:srgbClr val="0000FF"/>
              </a:solidFill>
            </a:endParaRPr>
          </a:p>
        </p:txBody>
      </p:sp>
      <p:sp>
        <p:nvSpPr>
          <p:cNvPr id="3" name="Content Placeholder 2"/>
          <p:cNvSpPr>
            <a:spLocks noGrp="1"/>
          </p:cNvSpPr>
          <p:nvPr>
            <p:ph idx="1"/>
          </p:nvPr>
        </p:nvSpPr>
        <p:spPr/>
        <p:txBody>
          <a:bodyPr/>
          <a:lstStyle/>
          <a:p>
            <a:pPr marL="0" indent="0">
              <a:buNone/>
            </a:pPr>
            <a:r>
              <a:rPr lang="en-US" sz="2400" dirty="0">
                <a:solidFill>
                  <a:srgbClr val="0000FF"/>
                </a:solidFill>
              </a:rPr>
              <a:t>Times tables are learnt best when learnt regularly and in short bursts. Times tables are taught during </a:t>
            </a:r>
            <a:r>
              <a:rPr lang="en-US" sz="2400" dirty="0" err="1">
                <a:solidFill>
                  <a:srgbClr val="0000FF"/>
                </a:solidFill>
              </a:rPr>
              <a:t>Maths</a:t>
            </a:r>
            <a:r>
              <a:rPr lang="en-US" sz="2400" dirty="0">
                <a:solidFill>
                  <a:srgbClr val="0000FF"/>
                </a:solidFill>
              </a:rPr>
              <a:t> lessons through the school.  At Linslade Lower School, we use 'Times Tables Rock Stars' to support learning multiplications and their corresponding division facts. </a:t>
            </a:r>
          </a:p>
          <a:p>
            <a:pPr marL="0" indent="0">
              <a:buNone/>
            </a:pPr>
            <a:r>
              <a:rPr lang="en-US" sz="2400" dirty="0">
                <a:solidFill>
                  <a:srgbClr val="0000FF"/>
                </a:solidFill>
              </a:rPr>
              <a:t>This interactive tool is a fun way of learning times tables facts. As well as being highly addictive, the children enjoy playing against their friends and competing with other classes.  All children have a log in to use at home and in school.</a:t>
            </a:r>
            <a:endParaRPr lang="en-GB" sz="2400" dirty="0">
              <a:solidFill>
                <a:srgbClr val="0000FF"/>
              </a:solidFill>
            </a:endParaRPr>
          </a:p>
        </p:txBody>
      </p:sp>
    </p:spTree>
    <p:extLst>
      <p:ext uri="{BB962C8B-B14F-4D97-AF65-F5344CB8AC3E}">
        <p14:creationId xmlns:p14="http://schemas.microsoft.com/office/powerpoint/2010/main" val="3785500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96752"/>
            <a:ext cx="9283699" cy="1133526"/>
          </a:xfrm>
        </p:spPr>
        <p:txBody>
          <a:bodyPr>
            <a:normAutofit fontScale="90000"/>
          </a:bodyPr>
          <a:lstStyle/>
          <a:p>
            <a:r>
              <a:rPr lang="en-GB" dirty="0">
                <a:solidFill>
                  <a:srgbClr val="0000FF"/>
                </a:solidFill>
              </a:rPr>
              <a:t>How TT Rock Stars can help your child feel more ready for the Times Table Check</a:t>
            </a:r>
          </a:p>
        </p:txBody>
      </p:sp>
      <p:sp>
        <p:nvSpPr>
          <p:cNvPr id="3" name="Subtitle 2"/>
          <p:cNvSpPr>
            <a:spLocks noGrp="1"/>
          </p:cNvSpPr>
          <p:nvPr>
            <p:ph type="subTitle" idx="1"/>
          </p:nvPr>
        </p:nvSpPr>
        <p:spPr>
          <a:xfrm>
            <a:off x="4551218" y="2693649"/>
            <a:ext cx="4147358" cy="2610110"/>
          </a:xfrm>
        </p:spPr>
        <p:txBody>
          <a:bodyPr>
            <a:noAutofit/>
          </a:bodyPr>
          <a:lstStyle/>
          <a:p>
            <a:r>
              <a:rPr lang="en-GB" sz="1800" dirty="0">
                <a:solidFill>
                  <a:srgbClr val="0000FF"/>
                </a:solidFill>
              </a:rPr>
              <a:t>In the JAMMING section, you can choose the times tables you are tested on. </a:t>
            </a:r>
          </a:p>
          <a:p>
            <a:r>
              <a:rPr lang="en-GB" sz="1800" dirty="0">
                <a:solidFill>
                  <a:srgbClr val="0000FF"/>
                </a:solidFill>
              </a:rPr>
              <a:t>You can choose to just focus on multiplication. </a:t>
            </a:r>
          </a:p>
          <a:p>
            <a:r>
              <a:rPr lang="en-GB" sz="1800" dirty="0">
                <a:solidFill>
                  <a:srgbClr val="0000FF"/>
                </a:solidFill>
              </a:rPr>
              <a:t>This section is great for helping children practise a particular times table they may be finding tricky.</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303334" y="3074650"/>
            <a:ext cx="3761705" cy="2728760"/>
          </a:xfrm>
          <a:prstGeom prst="rect">
            <a:avLst/>
          </a:prstGeom>
        </p:spPr>
      </p:pic>
      <p:sp>
        <p:nvSpPr>
          <p:cNvPr id="5" name="Down Arrow 4"/>
          <p:cNvSpPr/>
          <p:nvPr/>
        </p:nvSpPr>
        <p:spPr>
          <a:xfrm>
            <a:off x="899592" y="2330278"/>
            <a:ext cx="353084" cy="10561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73603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065" y="1176885"/>
            <a:ext cx="8348056" cy="887832"/>
          </a:xfrm>
        </p:spPr>
        <p:txBody>
          <a:bodyPr/>
          <a:lstStyle/>
          <a:p>
            <a:r>
              <a:rPr lang="en-GB" dirty="0">
                <a:solidFill>
                  <a:srgbClr val="0000FF"/>
                </a:solidFill>
              </a:rPr>
              <a:t>Invert the Keypad</a:t>
            </a:r>
          </a:p>
        </p:txBody>
      </p:sp>
      <p:sp>
        <p:nvSpPr>
          <p:cNvPr id="3" name="Subtitle 2"/>
          <p:cNvSpPr>
            <a:spLocks noGrp="1"/>
          </p:cNvSpPr>
          <p:nvPr>
            <p:ph type="subTitle" idx="1"/>
          </p:nvPr>
        </p:nvSpPr>
        <p:spPr>
          <a:xfrm>
            <a:off x="611559" y="5105315"/>
            <a:ext cx="7455745" cy="484829"/>
          </a:xfrm>
        </p:spPr>
        <p:txBody>
          <a:bodyPr/>
          <a:lstStyle/>
          <a:p>
            <a:r>
              <a:rPr lang="en-GB" sz="2500" dirty="0">
                <a:solidFill>
                  <a:srgbClr val="0000FF"/>
                </a:solidFill>
              </a:rPr>
              <a:t>It’s </a:t>
            </a:r>
            <a:r>
              <a:rPr lang="en-GB" sz="2500" b="1" dirty="0">
                <a:solidFill>
                  <a:srgbClr val="0000FF"/>
                </a:solidFill>
              </a:rPr>
              <a:t>important</a:t>
            </a:r>
            <a:r>
              <a:rPr lang="en-GB" sz="2500" dirty="0">
                <a:solidFill>
                  <a:srgbClr val="0000FF"/>
                </a:solidFill>
              </a:rPr>
              <a:t> that you INVERT the keypad so that it matches the appearance of the keypad used in the Year 4 Times Table check. You can do this within ‘settings’. </a:t>
            </a:r>
          </a:p>
          <a:p>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4548100" y="1944114"/>
            <a:ext cx="2876523" cy="2692523"/>
          </a:xfrm>
          <a:prstGeom prst="rect">
            <a:avLst/>
          </a:prstGeom>
        </p:spPr>
      </p:pic>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1430397" y="2143877"/>
            <a:ext cx="1754303" cy="2191854"/>
          </a:xfrm>
          <a:prstGeom prst="rect">
            <a:avLst/>
          </a:prstGeom>
        </p:spPr>
      </p:pic>
      <p:sp>
        <p:nvSpPr>
          <p:cNvPr id="6" name="Down Arrow 5"/>
          <p:cNvSpPr/>
          <p:nvPr/>
        </p:nvSpPr>
        <p:spPr>
          <a:xfrm rot="13434417">
            <a:off x="830694" y="2037773"/>
            <a:ext cx="200025" cy="198262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endParaRPr lang="en-GB"/>
          </a:p>
        </p:txBody>
      </p:sp>
      <p:sp>
        <p:nvSpPr>
          <p:cNvPr id="7" name="Down Arrow 6"/>
          <p:cNvSpPr/>
          <p:nvPr/>
        </p:nvSpPr>
        <p:spPr>
          <a:xfrm rot="16641992">
            <a:off x="844478" y="3033105"/>
            <a:ext cx="200025" cy="1386267"/>
          </a:xfrm>
          <a:prstGeom prst="downArrow">
            <a:avLst>
              <a:gd name="adj1" fmla="val 57492"/>
              <a:gd name="adj2" fmla="val 59700"/>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endParaRPr lang="en-GB"/>
          </a:p>
        </p:txBody>
      </p:sp>
      <p:sp>
        <p:nvSpPr>
          <p:cNvPr id="8" name="Down Arrow 7"/>
          <p:cNvSpPr/>
          <p:nvPr/>
        </p:nvSpPr>
        <p:spPr>
          <a:xfrm rot="3423178">
            <a:off x="7455173" y="1231439"/>
            <a:ext cx="200025" cy="1386267"/>
          </a:xfrm>
          <a:prstGeom prst="downArrow">
            <a:avLst>
              <a:gd name="adj1" fmla="val 57492"/>
              <a:gd name="adj2" fmla="val 59700"/>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751873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u="sng" dirty="0">
                <a:solidFill>
                  <a:srgbClr val="0000FF"/>
                </a:solidFill>
              </a:rPr>
              <a:t>How can I help my child?</a:t>
            </a:r>
            <a:endParaRPr lang="en-GB" sz="3200" dirty="0"/>
          </a:p>
        </p:txBody>
      </p:sp>
      <p:sp>
        <p:nvSpPr>
          <p:cNvPr id="3" name="Content Placeholder 2"/>
          <p:cNvSpPr>
            <a:spLocks noGrp="1"/>
          </p:cNvSpPr>
          <p:nvPr>
            <p:ph idx="1"/>
          </p:nvPr>
        </p:nvSpPr>
        <p:spPr/>
        <p:txBody>
          <a:bodyPr/>
          <a:lstStyle/>
          <a:p>
            <a:r>
              <a:rPr lang="en-US" sz="2000" dirty="0">
                <a:solidFill>
                  <a:srgbClr val="0000FF"/>
                </a:solidFill>
              </a:rPr>
              <a:t>Times tables chanting: “6, 12, 18, 24…”</a:t>
            </a:r>
          </a:p>
          <a:p>
            <a:r>
              <a:rPr lang="en-US" sz="2000" dirty="0">
                <a:solidFill>
                  <a:srgbClr val="0000FF"/>
                </a:solidFill>
              </a:rPr>
              <a:t>Times tables chanting in reverse order: “108, 99, 90, 81…”</a:t>
            </a:r>
          </a:p>
          <a:p>
            <a:r>
              <a:rPr lang="en-US" sz="2000" dirty="0">
                <a:solidFill>
                  <a:srgbClr val="0000FF"/>
                </a:solidFill>
              </a:rPr>
              <a:t>Asking your child multiplication calculations out of order, like: “What is 4 x 7? What is 9 x 5? What is 6 x 11?”</a:t>
            </a:r>
          </a:p>
          <a:p>
            <a:r>
              <a:rPr lang="en-US" sz="2000" dirty="0">
                <a:solidFill>
                  <a:srgbClr val="0000FF"/>
                </a:solidFill>
              </a:rPr>
              <a:t>Using pasta pieces or pebbles to show groups of numbers representing times tables, e.g. four groups of three pasta shells to show 3 x 4 = 12</a:t>
            </a:r>
          </a:p>
          <a:p>
            <a:r>
              <a:rPr lang="en-US" sz="2000" dirty="0">
                <a:solidFill>
                  <a:srgbClr val="0000FF"/>
                </a:solidFill>
              </a:rPr>
              <a:t>Asking your child related short division questions, like “What is 12 divided by 4? What is 55 divided by 11?”</a:t>
            </a:r>
          </a:p>
          <a:p>
            <a:r>
              <a:rPr lang="en-US" sz="2000" dirty="0">
                <a:solidFill>
                  <a:srgbClr val="0000FF"/>
                </a:solidFill>
              </a:rPr>
              <a:t>Asking your child word problems based on times tables, like: “If five friends have £3 each, how much money do they have in total?”</a:t>
            </a:r>
          </a:p>
          <a:p>
            <a:r>
              <a:rPr lang="en-US" sz="2000" dirty="0">
                <a:solidFill>
                  <a:srgbClr val="0000FF"/>
                </a:solidFill>
              </a:rPr>
              <a:t>Most of all make it fun!</a:t>
            </a:r>
          </a:p>
          <a:p>
            <a:endParaRPr lang="en-US" sz="2000" dirty="0">
              <a:solidFill>
                <a:srgbClr val="0000FF"/>
              </a:solidFill>
            </a:endParaRPr>
          </a:p>
          <a:p>
            <a:endParaRPr lang="en-GB" sz="2000" dirty="0">
              <a:solidFill>
                <a:srgbClr val="0000FF"/>
              </a:solidFill>
            </a:endParaRPr>
          </a:p>
        </p:txBody>
      </p:sp>
    </p:spTree>
    <p:extLst>
      <p:ext uri="{BB962C8B-B14F-4D97-AF65-F5344CB8AC3E}">
        <p14:creationId xmlns:p14="http://schemas.microsoft.com/office/powerpoint/2010/main" val="3107809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086" y="2216381"/>
            <a:ext cx="8522624" cy="1790700"/>
          </a:xfrm>
        </p:spPr>
        <p:txBody>
          <a:bodyPr>
            <a:noAutofit/>
          </a:bodyPr>
          <a:lstStyle/>
          <a:p>
            <a:br>
              <a:rPr lang="en-GB" sz="3300" dirty="0"/>
            </a:br>
            <a:br>
              <a:rPr lang="en-GB" sz="3300" dirty="0"/>
            </a:br>
            <a:r>
              <a:rPr lang="en-GB" sz="3300" b="0" dirty="0">
                <a:solidFill>
                  <a:srgbClr val="0000FF"/>
                </a:solidFill>
              </a:rPr>
              <a:t>Within school, your child takes part in a weekly times table activity called Cracking Times Tables. Each week they bring home their results to share with you.</a:t>
            </a:r>
            <a:r>
              <a:rPr lang="en-GB" sz="3300" dirty="0">
                <a:solidFill>
                  <a:srgbClr val="0000FF"/>
                </a:solidFill>
              </a:rPr>
              <a:t> </a:t>
            </a:r>
            <a:r>
              <a:rPr lang="en-GB" sz="3300" i="1" dirty="0">
                <a:solidFill>
                  <a:srgbClr val="0000FF"/>
                </a:solidFill>
              </a:rPr>
              <a:t>Please take the time to look at these together and have a practise of the multiplications that were incorrect.  </a:t>
            </a:r>
          </a:p>
        </p:txBody>
      </p:sp>
      <p:pic>
        <p:nvPicPr>
          <p:cNvPr id="4" name="Picture 3"/>
          <p:cNvPicPr>
            <a:picLocks noChangeAspect="1"/>
          </p:cNvPicPr>
          <p:nvPr/>
        </p:nvPicPr>
        <p:blipFill>
          <a:blip r:embed="rId2"/>
          <a:stretch>
            <a:fillRect/>
          </a:stretch>
        </p:blipFill>
        <p:spPr>
          <a:xfrm>
            <a:off x="2843808" y="5445224"/>
            <a:ext cx="3593955" cy="1162751"/>
          </a:xfrm>
          <a:prstGeom prst="rect">
            <a:avLst/>
          </a:prstGeom>
        </p:spPr>
      </p:pic>
    </p:spTree>
    <p:extLst>
      <p:ext uri="{BB962C8B-B14F-4D97-AF65-F5344CB8AC3E}">
        <p14:creationId xmlns:p14="http://schemas.microsoft.com/office/powerpoint/2010/main" val="501724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0000FF"/>
                </a:solidFill>
              </a:rPr>
              <a:t>Questions</a:t>
            </a:r>
          </a:p>
        </p:txBody>
      </p:sp>
      <p:sp>
        <p:nvSpPr>
          <p:cNvPr id="3" name="Content Placeholder 2"/>
          <p:cNvSpPr>
            <a:spLocks noGrp="1"/>
          </p:cNvSpPr>
          <p:nvPr>
            <p:ph idx="1"/>
          </p:nvPr>
        </p:nvSpPr>
        <p:spPr/>
        <p:txBody>
          <a:bodyPr/>
          <a:lstStyle/>
          <a:p>
            <a:pPr marL="0" indent="0" algn="ctr">
              <a:buNone/>
            </a:pPr>
            <a:r>
              <a:rPr lang="en-GB" dirty="0">
                <a:solidFill>
                  <a:srgbClr val="0000FF"/>
                </a:solidFill>
                <a:latin typeface="Arial" panose="020B0604020202020204" pitchFamily="34" charset="0"/>
                <a:cs typeface="Arial" panose="020B0604020202020204" pitchFamily="34" charset="0"/>
              </a:rPr>
              <a:t>If you have any questions about the Year 4 Multiplication Check, please contact me on the email address below:</a:t>
            </a:r>
          </a:p>
          <a:p>
            <a:pPr marL="0" indent="0" algn="ctr">
              <a:buNone/>
            </a:pPr>
            <a:r>
              <a:rPr lang="en-GB" u="sng" dirty="0">
                <a:solidFill>
                  <a:srgbClr val="0000FF"/>
                </a:solidFill>
                <a:latin typeface="Arial" panose="020B0604020202020204" pitchFamily="34" charset="0"/>
                <a:cs typeface="Arial" panose="020B0604020202020204" pitchFamily="34" charset="0"/>
              </a:rPr>
              <a:t>hfarlam@linsladelower.beds.sch.uk </a:t>
            </a:r>
          </a:p>
          <a:p>
            <a:pPr algn="ctr"/>
            <a:endParaRPr lang="en-GB" dirty="0">
              <a:solidFill>
                <a:srgbClr val="0000FF"/>
              </a:solidFill>
              <a:latin typeface="Arial" panose="020B0604020202020204" pitchFamily="34" charset="0"/>
              <a:cs typeface="Arial" panose="020B0604020202020204" pitchFamily="34" charset="0"/>
            </a:endParaRPr>
          </a:p>
          <a:p>
            <a:pPr marL="0" indent="0" algn="ctr">
              <a:buNone/>
            </a:pPr>
            <a:r>
              <a:rPr lang="en-GB" dirty="0">
                <a:solidFill>
                  <a:srgbClr val="0000FF"/>
                </a:solidFill>
                <a:latin typeface="Arial" panose="020B0604020202020204" pitchFamily="34" charset="0"/>
                <a:cs typeface="Arial" panose="020B0604020202020204" pitchFamily="34" charset="0"/>
              </a:rPr>
              <a:t>Many thanks for your support!</a:t>
            </a:r>
          </a:p>
          <a:p>
            <a:endParaRPr lang="en-GB" dirty="0"/>
          </a:p>
        </p:txBody>
      </p:sp>
    </p:spTree>
    <p:extLst>
      <p:ext uri="{BB962C8B-B14F-4D97-AF65-F5344CB8AC3E}">
        <p14:creationId xmlns:p14="http://schemas.microsoft.com/office/powerpoint/2010/main" val="353829017"/>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1421</TotalTime>
  <Words>994</Words>
  <Application>Microsoft Office PowerPoint</Application>
  <PresentationFormat>On-screen Show (4:3)</PresentationFormat>
  <Paragraphs>62</Paragraphs>
  <Slides>14</Slides>
  <Notes>1</Notes>
  <HiddenSlides>0</HiddenSlides>
  <MMClips>0</MMClips>
  <ScaleCrop>false</ScaleCrop>
  <HeadingPairs>
    <vt:vector size="8" baseType="variant">
      <vt:variant>
        <vt:lpstr>Fonts Used</vt:lpstr>
      </vt:variant>
      <vt:variant>
        <vt:i4>1</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17" baseType="lpstr">
      <vt:lpstr>Arial</vt:lpstr>
      <vt:lpstr>Default Design</vt:lpstr>
      <vt:lpstr>Photo Editor Photo</vt:lpstr>
      <vt:lpstr>Parents’ Guide to the Year 4 Multiplication Check</vt:lpstr>
      <vt:lpstr>Why are times tables so important?</vt:lpstr>
      <vt:lpstr>Expectations for times tables for each year group</vt:lpstr>
      <vt:lpstr>What is the Year 4 Times Tables Test?</vt:lpstr>
      <vt:lpstr>  Why has the test been put in place?  </vt:lpstr>
      <vt:lpstr>What is the Year 4 times tables test’s format?</vt:lpstr>
      <vt:lpstr>How will the results be reported?</vt:lpstr>
      <vt:lpstr>What happens if my child does not score very highly on the test?</vt:lpstr>
      <vt:lpstr>How can I help my child?</vt:lpstr>
      <vt:lpstr>How TT Rock Stars can help your child feel more ready for the Times Table Check</vt:lpstr>
      <vt:lpstr>Invert the Keypad</vt:lpstr>
      <vt:lpstr>How can I help my child?</vt:lpstr>
      <vt:lpstr>  Within school, your child takes part in a weekly times table activity called Cracking Times Tables. Each week they bring home their results to share with you. Please take the time to look at these together and have a practise of the multiplications that were incorrect.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Linslade Lower School</dc:title>
  <dc:creator>Hartwright</dc:creator>
  <cp:lastModifiedBy>Heads</cp:lastModifiedBy>
  <cp:revision>123</cp:revision>
  <cp:lastPrinted>2020-10-20T09:11:59Z</cp:lastPrinted>
  <dcterms:created xsi:type="dcterms:W3CDTF">2005-05-10T20:23:00Z</dcterms:created>
  <dcterms:modified xsi:type="dcterms:W3CDTF">2026-01-05T14:35:39Z</dcterms:modified>
</cp:coreProperties>
</file>