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1"/>
  </p:notesMasterIdLst>
  <p:sldIdLst>
    <p:sldId id="256" r:id="rId2"/>
    <p:sldId id="257" r:id="rId3"/>
    <p:sldId id="273" r:id="rId4"/>
    <p:sldId id="258" r:id="rId5"/>
    <p:sldId id="259" r:id="rId6"/>
    <p:sldId id="276" r:id="rId7"/>
    <p:sldId id="278" r:id="rId8"/>
    <p:sldId id="279" r:id="rId9"/>
    <p:sldId id="260" r:id="rId10"/>
    <p:sldId id="261" r:id="rId11"/>
    <p:sldId id="262" r:id="rId12"/>
    <p:sldId id="275" r:id="rId13"/>
    <p:sldId id="263" r:id="rId14"/>
    <p:sldId id="280" r:id="rId15"/>
    <p:sldId id="274" r:id="rId16"/>
    <p:sldId id="264" r:id="rId17"/>
    <p:sldId id="265" r:id="rId18"/>
    <p:sldId id="281" r:id="rId19"/>
    <p:sldId id="282" r:id="rId20"/>
    <p:sldId id="283" r:id="rId21"/>
    <p:sldId id="272" r:id="rId22"/>
    <p:sldId id="271" r:id="rId23"/>
    <p:sldId id="277" r:id="rId24"/>
    <p:sldId id="266" r:id="rId25"/>
    <p:sldId id="284" r:id="rId26"/>
    <p:sldId id="267" r:id="rId27"/>
    <p:sldId id="268" r:id="rId28"/>
    <p:sldId id="269" r:id="rId29"/>
    <p:sldId id="270" r:id="rId30"/>
  </p:sldIdLst>
  <p:sldSz cx="9144000" cy="6858000" type="screen4x3"/>
  <p:notesSz cx="6865938" cy="9998075"/>
  <p:embeddedFontLst>
    <p:embeddedFont>
      <p:font typeface="Candara" panose="020E0502030303020204" pitchFamily="34" charset="0"/>
      <p:regular r:id="rId32"/>
      <p:bold r:id="rId33"/>
      <p:italic r:id="rId34"/>
      <p:boldItalic r:id="rId3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6" roundtripDataSignature="AMtx7mgd/qnF6nvPgIkNVT40lsXqjtOHp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68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4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4525" y="749850"/>
            <a:ext cx="4577500" cy="37492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5232088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0" name="Google Shape;13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14246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6" name="Google Shape;13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745898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3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2" name="Google Shape;14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625096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4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8" name="Google Shape;14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9518227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5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4" name="Google Shape;154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0581938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6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0" name="Google Shape;16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7655432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1e704a7410e_0_1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00" cy="449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6" name="Google Shape;166;g1e704a7410e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17302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6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4" name="Google Shape;21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1966728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7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2" name="Google Shape;17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4220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7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2" name="Google Shape;17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024611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7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2" name="Google Shape;17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78910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8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8" name="Google Shape;17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2266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9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4" name="Google Shape;18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9244305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9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4" name="Google Shape;18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673600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9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4" name="Google Shape;18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3488701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6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4" name="Google Shape;21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2368402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1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0" name="Google Shape;190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29655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2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6" name="Google Shape;196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7720589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13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2" name="Google Shape;202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5751520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14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8" name="Google Shape;208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124531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16:notes"/>
          <p:cNvSpPr txBox="1">
            <a:spLocks noGrp="1"/>
          </p:cNvSpPr>
          <p:nvPr>
            <p:ph type="body" idx="1"/>
          </p:nvPr>
        </p:nvSpPr>
        <p:spPr>
          <a:xfrm>
            <a:off x="686575" y="4749075"/>
            <a:ext cx="5492725" cy="4499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4" name="Google Shape;21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9038" cy="37496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63512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18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20" name="Google Shape;20;p18"/>
          <p:cNvGrpSpPr/>
          <p:nvPr/>
        </p:nvGrpSpPr>
        <p:grpSpPr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21" name="Google Shape;21;p18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2" name="Google Shape;22;p18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3" name="Google Shape;23;p18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4" name="Google Shape;24;p18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25" name="Google Shape;25;p18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26" name="Google Shape;26;p18"/>
          <p:cNvSpPr txBox="1"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sz="4400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8"/>
          <p:cNvSpPr txBox="1"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FFFF"/>
                </a:solidFill>
              </a:defRPr>
            </a:lvl1pPr>
            <a:lvl2pPr lvl="1" algn="ctr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None/>
              <a:defRPr>
                <a:solidFill>
                  <a:srgbClr val="888888"/>
                </a:solidFill>
              </a:defRPr>
            </a:lvl2pPr>
            <a:lvl3pPr lvl="2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>
                <a:solidFill>
                  <a:srgbClr val="888888"/>
                </a:solidFill>
              </a:defRPr>
            </a:lvl3pPr>
            <a:lvl4pPr lvl="3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>
                <a:solidFill>
                  <a:srgbClr val="888888"/>
                </a:solidFill>
              </a:defRPr>
            </a:lvl4pPr>
            <a:lvl5pPr lvl="4" algn="ctr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>
                <a:solidFill>
                  <a:srgbClr val="888888"/>
                </a:solidFill>
              </a:defRPr>
            </a:lvl5pPr>
            <a:lvl6pPr lvl="5" algn="ctr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6pPr>
            <a:lvl7pPr lvl="6" algn="ctr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7pPr>
            <a:lvl8pPr lvl="7" algn="ctr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8pPr>
            <a:lvl9pPr lvl="8" algn="ctr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8" name="Google Shape;28;p18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8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8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9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marL="2743200" lvl="5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33" name="Google Shape;33;p19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9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9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6" name="Google Shape;36;p19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20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39" name="Google Shape;39;p20"/>
          <p:cNvSpPr/>
          <p:nvPr/>
        </p:nvSpPr>
        <p:spPr>
          <a:xfrm>
            <a:off x="6047438" y="4203592"/>
            <a:ext cx="2876429" cy="714026"/>
          </a:xfrm>
          <a:custGeom>
            <a:avLst/>
            <a:gdLst/>
            <a:ahLst/>
            <a:cxnLst/>
            <a:rect l="l" t="t" r="r" b="b"/>
            <a:pathLst>
              <a:path w="2706" h="640" extrusionOk="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lt2">
              <a:alpha val="28235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0" name="Google Shape;40;p20"/>
          <p:cNvSpPr/>
          <p:nvPr/>
        </p:nvSpPr>
        <p:spPr>
          <a:xfrm>
            <a:off x="2619320" y="4075290"/>
            <a:ext cx="5544515" cy="850138"/>
          </a:xfrm>
          <a:custGeom>
            <a:avLst/>
            <a:gdLst/>
            <a:ahLst/>
            <a:cxnLst/>
            <a:rect l="l" t="t" r="r" b="b"/>
            <a:pathLst>
              <a:path w="5216" h="762" extrusionOk="0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lt2">
              <a:alpha val="40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1" name="Google Shape;41;p20"/>
          <p:cNvSpPr/>
          <p:nvPr/>
        </p:nvSpPr>
        <p:spPr>
          <a:xfrm>
            <a:off x="2828728" y="4087562"/>
            <a:ext cx="5467980" cy="774272"/>
          </a:xfrm>
          <a:custGeom>
            <a:avLst/>
            <a:gdLst/>
            <a:ahLst/>
            <a:cxnLst/>
            <a:rect l="l" t="t" r="r" b="b"/>
            <a:pathLst>
              <a:path w="5144" h="694" extrusionOk="0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2" name="Google Shape;42;p20"/>
          <p:cNvSpPr/>
          <p:nvPr/>
        </p:nvSpPr>
        <p:spPr>
          <a:xfrm>
            <a:off x="5609489" y="4074174"/>
            <a:ext cx="3308000" cy="651549"/>
          </a:xfrm>
          <a:custGeom>
            <a:avLst/>
            <a:gdLst/>
            <a:ahLst/>
            <a:cxnLst/>
            <a:rect l="l" t="t" r="r" b="b"/>
            <a:pathLst>
              <a:path w="3112" h="584" extrusionOk="0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3" name="Google Shape;43;p20"/>
          <p:cNvSpPr/>
          <p:nvPr/>
        </p:nvSpPr>
        <p:spPr>
          <a:xfrm>
            <a:off x="211665" y="4058555"/>
            <a:ext cx="8723376" cy="1329874"/>
          </a:xfrm>
          <a:custGeom>
            <a:avLst/>
            <a:gdLst/>
            <a:ahLst/>
            <a:cxnLst/>
            <a:rect l="l" t="t" r="r" b="b"/>
            <a:pathLst>
              <a:path w="8196" h="1192" extrusionOk="0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4" name="Google Shape;44;p20"/>
          <p:cNvSpPr txBox="1"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sz="4400" b="0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>
                <a:solidFill>
                  <a:srgbClr val="FFFFF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0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0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1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4" name="Google Shape;54;p21"/>
          <p:cNvSpPr txBox="1">
            <a:spLocks noGrp="1"/>
          </p:cNvSpPr>
          <p:nvPr>
            <p:ph type="body" idx="1"/>
          </p:nvPr>
        </p:nvSpPr>
        <p:spPr>
          <a:xfrm>
            <a:off x="676655" y="2679192"/>
            <a:ext cx="3822192" cy="3447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marL="2743200" lvl="5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55" name="Google Shape;55;p21"/>
          <p:cNvSpPr txBox="1">
            <a:spLocks noGrp="1"/>
          </p:cNvSpPr>
          <p:nvPr>
            <p:ph type="body" idx="2"/>
          </p:nvPr>
        </p:nvSpPr>
        <p:spPr>
          <a:xfrm>
            <a:off x="4645152" y="2679192"/>
            <a:ext cx="3822192" cy="3447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5pPr>
            <a:lvl6pPr marL="2743200" lvl="5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2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  <a:defRPr sz="2400" b="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body" idx="2"/>
          </p:nvPr>
        </p:nvSpPr>
        <p:spPr>
          <a:xfrm>
            <a:off x="677332" y="3429000"/>
            <a:ext cx="3820055" cy="2697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*"/>
              <a:defRPr sz="2000"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 sz="1800"/>
            </a:lvl2pPr>
            <a:lvl3pPr marL="1371600" lvl="2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*"/>
              <a:defRPr sz="1600"/>
            </a:lvl3pPr>
            <a:lvl4pPr marL="1828800" lvl="3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4pPr>
            <a:lvl5pPr marL="2286000" lvl="4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5pPr>
            <a:lvl6pPr marL="2743200" lvl="5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body" idx="3"/>
          </p:nvPr>
        </p:nvSpPr>
        <p:spPr>
          <a:xfrm>
            <a:off x="4648200" y="2678113"/>
            <a:ext cx="3822192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ctr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  <a:defRPr sz="2400" b="0" i="0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22"/>
          <p:cNvSpPr txBox="1">
            <a:spLocks noGrp="1"/>
          </p:cNvSpPr>
          <p:nvPr>
            <p:ph type="body" idx="4"/>
          </p:nvPr>
        </p:nvSpPr>
        <p:spPr>
          <a:xfrm>
            <a:off x="4645025" y="3429000"/>
            <a:ext cx="3822192" cy="26971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*"/>
              <a:defRPr sz="2000"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 sz="1800"/>
            </a:lvl2pPr>
            <a:lvl3pPr marL="1371600" lvl="2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*"/>
              <a:defRPr sz="1600"/>
            </a:lvl3pPr>
            <a:lvl4pPr marL="1828800" lvl="3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4pPr>
            <a:lvl5pPr marL="2286000" lvl="4" indent="-3175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SzPts val="1400"/>
              <a:buChar char="*"/>
              <a:defRPr sz="1400"/>
            </a:lvl5pPr>
            <a:lvl6pPr marL="2743200" lvl="5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600"/>
              <a:buChar char="●"/>
              <a:defRPr sz="1600"/>
            </a:lvl9pPr>
          </a:lstStyle>
          <a:p>
            <a:endParaRPr/>
          </a:p>
        </p:txBody>
      </p:sp>
      <p:sp>
        <p:nvSpPr>
          <p:cNvPr id="62" name="Google Shape;62;p22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2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2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3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" name="Google Shape;68;p23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3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72" name="Google Shape;72;p24"/>
          <p:cNvGrpSpPr/>
          <p:nvPr/>
        </p:nvGrpSpPr>
        <p:grpSpPr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3" name="Google Shape;73;p24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4" name="Google Shape;74;p24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5" name="Google Shape;75;p24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6" name="Google Shape;76;p24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77" name="Google Shape;77;p24"/>
            <p:cNvSpPr/>
            <p:nvPr/>
          </p:nvSpPr>
          <p:spPr>
            <a:xfrm>
              <a:off x="-3905251" y="4294188"/>
              <a:ext cx="13027839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78" name="Google Shape;78;p24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4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4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25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83" name="Google Shape;83;p25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5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5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6" name="Google Shape;86;p25"/>
          <p:cNvSpPr txBox="1">
            <a:spLocks noGrp="1"/>
          </p:cNvSpPr>
          <p:nvPr>
            <p:ph type="body" idx="1"/>
          </p:nvPr>
        </p:nvSpPr>
        <p:spPr>
          <a:xfrm>
            <a:off x="914400" y="3581400"/>
            <a:ext cx="3352800" cy="19050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>
                <a:solidFill>
                  <a:schemeClr val="dk2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grpSp>
        <p:nvGrpSpPr>
          <p:cNvPr id="87" name="Google Shape;87;p25"/>
          <p:cNvGrpSpPr/>
          <p:nvPr/>
        </p:nvGrpSpPr>
        <p:grpSpPr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88" name="Google Shape;88;p25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89" name="Google Shape;89;p25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0" name="Google Shape;90;p25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1" name="Google Shape;91;p25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2" name="Google Shape;92;p25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93" name="Google Shape;93;p25"/>
          <p:cNvSpPr txBox="1"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Font typeface="Candara"/>
              <a:buNone/>
              <a:defRPr sz="3200"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25"/>
          <p:cNvSpPr txBox="1">
            <a:spLocks noGrp="1"/>
          </p:cNvSpPr>
          <p:nvPr>
            <p:ph type="body" idx="2"/>
          </p:nvPr>
        </p:nvSpPr>
        <p:spPr>
          <a:xfrm>
            <a:off x="4651962" y="1828800"/>
            <a:ext cx="3904076" cy="381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6830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lt1"/>
              </a:buClr>
              <a:buSzPts val="2200"/>
              <a:buChar char="*"/>
              <a:defRPr sz="2200">
                <a:solidFill>
                  <a:schemeClr val="dk2"/>
                </a:solidFill>
              </a:defRPr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Char char="*"/>
              <a:defRPr sz="2000">
                <a:solidFill>
                  <a:schemeClr val="dk2"/>
                </a:solidFill>
              </a:defRPr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Char char="*"/>
              <a:defRPr sz="1800">
                <a:solidFill>
                  <a:schemeClr val="dk2"/>
                </a:solidFill>
              </a:defRPr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*"/>
              <a:defRPr sz="1600">
                <a:solidFill>
                  <a:schemeClr val="dk2"/>
                </a:solidFill>
              </a:defRPr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Char char="*"/>
              <a:defRPr sz="1600">
                <a:solidFill>
                  <a:schemeClr val="dk2"/>
                </a:solidFill>
              </a:defRPr>
            </a:lvl5pPr>
            <a:lvl6pPr marL="2743200" lvl="5" indent="-355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2000"/>
              <a:buChar char="●"/>
              <a:defRPr sz="20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6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rgbClr val="0293E0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97" name="Google Shape;97;p26"/>
          <p:cNvGrpSpPr/>
          <p:nvPr/>
        </p:nvGrpSpPr>
        <p:grpSpPr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98" name="Google Shape;98;p26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9" name="Google Shape;99;p26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0" name="Google Shape;100;p26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1" name="Google Shape;101;p26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2" name="Google Shape;102;p26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03" name="Google Shape;103;p26"/>
          <p:cNvSpPr txBox="1"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ndara"/>
              <a:buNone/>
              <a:defRPr sz="2800" b="0">
                <a:solidFill>
                  <a:srgbClr val="FFFFFF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6"/>
          <p:cNvSpPr txBox="1">
            <a:spLocks noGrp="1"/>
          </p:cNvSpPr>
          <p:nvPr>
            <p:ph type="body" idx="1"/>
          </p:nvPr>
        </p:nvSpPr>
        <p:spPr>
          <a:xfrm>
            <a:off x="4868333" y="2785533"/>
            <a:ext cx="3818467" cy="2421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None/>
              <a:defRPr sz="1800">
                <a:solidFill>
                  <a:srgbClr val="FFFFF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05" name="Google Shape;105;p26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6" name="Google Shape;106;p26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6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08" name="Google Shape;108;p26"/>
          <p:cNvSpPr>
            <a:spLocks noGrp="1"/>
          </p:cNvSpPr>
          <p:nvPr>
            <p:ph type="pic" idx="2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stA="30000" endPos="30000" dist="5000" dir="5400000" sy="-100000" algn="bl" rotWithShape="0"/>
          </a:effectLst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7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7"/>
          <p:cNvSpPr txBox="1">
            <a:spLocks noGrp="1"/>
          </p:cNvSpPr>
          <p:nvPr>
            <p:ph type="body" idx="1"/>
          </p:nvPr>
        </p:nvSpPr>
        <p:spPr>
          <a:xfrm rot="5400000">
            <a:off x="2850886" y="696648"/>
            <a:ext cx="3450696" cy="7408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  <a:defRPr/>
            </a:lvl1pPr>
            <a:lvl2pPr marL="914400" lvl="1" indent="-36830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SzPts val="2200"/>
              <a:buChar char="*"/>
              <a:defRPr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SzPts val="2000"/>
              <a:buChar char="*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800"/>
              <a:buChar char="*"/>
              <a:defRPr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SzPts val="1600"/>
              <a:buChar char="*"/>
              <a:defRPr/>
            </a:lvl5pPr>
            <a:lvl6pPr marL="2743200" lvl="5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  <p:sp>
        <p:nvSpPr>
          <p:cNvPr id="112" name="Google Shape;112;p27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3" name="Google Shape;113;p27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27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8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7" name="Google Shape;117;p28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8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8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grpSp>
        <p:nvGrpSpPr>
          <p:cNvPr id="120" name="Google Shape;120;p28"/>
          <p:cNvGrpSpPr/>
          <p:nvPr/>
        </p:nvGrpSpPr>
        <p:grpSpPr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21" name="Google Shape;121;p28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2" name="Google Shape;122;p28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3" name="Google Shape;123;p28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4" name="Google Shape;124;p28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5" name="Google Shape;125;p28"/>
            <p:cNvSpPr/>
            <p:nvPr/>
          </p:nvSpPr>
          <p:spPr>
            <a:xfrm>
              <a:off x="-3905250" y="4294188"/>
              <a:ext cx="13011150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26" name="Google Shape;126;p28"/>
          <p:cNvSpPr txBox="1">
            <a:spLocks noGrp="1"/>
          </p:cNvSpPr>
          <p:nvPr>
            <p:ph type="title"/>
          </p:nvPr>
        </p:nvSpPr>
        <p:spPr>
          <a:xfrm rot="5400000">
            <a:off x="5414434" y="2662767"/>
            <a:ext cx="4487333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ndara"/>
              <a:buNone/>
              <a:defRPr>
                <a:solidFill>
                  <a:schemeClr val="dk2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8"/>
          <p:cNvSpPr txBox="1">
            <a:spLocks noGrp="1"/>
          </p:cNvSpPr>
          <p:nvPr>
            <p:ph type="body" idx="1"/>
          </p:nvPr>
        </p:nvSpPr>
        <p:spPr>
          <a:xfrm rot="5400000">
            <a:off x="1223433" y="681567"/>
            <a:ext cx="4487334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Char char="*"/>
              <a:defRPr/>
            </a:lvl1pPr>
            <a:lvl2pPr marL="914400" lvl="1" indent="-368300" algn="l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Char char="*"/>
              <a:defRPr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Char char="*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*"/>
              <a:defRPr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Char char="*"/>
              <a:defRPr/>
            </a:lvl5pPr>
            <a:lvl6pPr marL="2743200" lvl="5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6pPr>
            <a:lvl7pPr marL="3200400" lvl="6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8pPr>
            <a:lvl9pPr marL="4114800" lvl="8" indent="-342900" algn="l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SzPts val="1800"/>
              <a:buChar char="●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7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rgbClr val="0293E0"/>
              </a:gs>
              <a:gs pos="90000">
                <a:srgbClr val="81D2FE"/>
              </a:gs>
              <a:gs pos="100000">
                <a:srgbClr val="81D2FE"/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pSp>
        <p:nvGrpSpPr>
          <p:cNvPr id="7" name="Google Shape;7;p17"/>
          <p:cNvGrpSpPr/>
          <p:nvPr/>
        </p:nvGrpSpPr>
        <p:grpSpPr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8" name="Google Shape;8;p17"/>
            <p:cNvSpPr/>
            <p:nvPr/>
          </p:nvSpPr>
          <p:spPr>
            <a:xfrm>
              <a:off x="4810125" y="4500563"/>
              <a:ext cx="4295775" cy="1016000"/>
            </a:xfrm>
            <a:custGeom>
              <a:avLst/>
              <a:gdLst/>
              <a:ahLst/>
              <a:cxnLst/>
              <a:rect l="l" t="t" r="r" b="b"/>
              <a:pathLst>
                <a:path w="2706" h="640" extrusionOk="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lt2">
                <a:alpha val="28235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9" name="Google Shape;9;p17"/>
            <p:cNvSpPr/>
            <p:nvPr/>
          </p:nvSpPr>
          <p:spPr>
            <a:xfrm>
              <a:off x="-309563" y="4318000"/>
              <a:ext cx="8280401" cy="1209675"/>
            </a:xfrm>
            <a:custGeom>
              <a:avLst/>
              <a:gdLst/>
              <a:ahLst/>
              <a:cxnLst/>
              <a:rect l="l" t="t" r="r" b="b"/>
              <a:pathLst>
                <a:path w="5216" h="762" extrusionOk="0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lt2">
                <a:alpha val="40000"/>
              </a:schemeClr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0" name="Google Shape;10;p17"/>
            <p:cNvSpPr/>
            <p:nvPr/>
          </p:nvSpPr>
          <p:spPr>
            <a:xfrm>
              <a:off x="3175" y="4335463"/>
              <a:ext cx="8166100" cy="1101725"/>
            </a:xfrm>
            <a:custGeom>
              <a:avLst/>
              <a:gdLst/>
              <a:ahLst/>
              <a:cxnLst/>
              <a:rect l="l" t="t" r="r" b="b"/>
              <a:pathLst>
                <a:path w="5144" h="694" extrusionOk="0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1" name="Google Shape;11;p17"/>
            <p:cNvSpPr/>
            <p:nvPr/>
          </p:nvSpPr>
          <p:spPr>
            <a:xfrm>
              <a:off x="4156075" y="4316413"/>
              <a:ext cx="4940300" cy="927100"/>
            </a:xfrm>
            <a:custGeom>
              <a:avLst/>
              <a:gdLst/>
              <a:ahLst/>
              <a:cxnLst/>
              <a:rect l="l" t="t" r="r" b="b"/>
              <a:pathLst>
                <a:path w="3112" h="584" extrusionOk="0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  <p:sp>
          <p:nvSpPr>
            <p:cNvPr id="12" name="Google Shape;12;p17"/>
            <p:cNvSpPr/>
            <p:nvPr/>
          </p:nvSpPr>
          <p:spPr>
            <a:xfrm>
              <a:off x="-3905251" y="4294188"/>
              <a:ext cx="13027839" cy="1892300"/>
            </a:xfrm>
            <a:custGeom>
              <a:avLst/>
              <a:gdLst/>
              <a:ahLst/>
              <a:cxnLst/>
              <a:rect l="l" t="t" r="r" b="b"/>
              <a:pathLst>
                <a:path w="8196" h="1192" extrusionOk="0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t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endParaRPr>
            </a:p>
          </p:txBody>
        </p:sp>
      </p:grpSp>
      <p:sp>
        <p:nvSpPr>
          <p:cNvPr id="13" name="Google Shape;13;p17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  <a:defRPr sz="4400" b="0" i="0" u="none" strike="noStrike" cap="none">
                <a:solidFill>
                  <a:srgbClr val="FFFFF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7"/>
          <p:cNvSpPr txBox="1">
            <a:spLocks noGrp="1"/>
          </p:cNvSpPr>
          <p:nvPr>
            <p:ph type="dt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5" name="Google Shape;15;p17"/>
          <p:cNvSpPr txBox="1">
            <a:spLocks noGrp="1"/>
          </p:cNvSpPr>
          <p:nvPr>
            <p:ph type="ft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6" name="Google Shape;16;p17"/>
          <p:cNvSpPr txBox="1">
            <a:spLocks noGrp="1"/>
          </p:cNvSpPr>
          <p:nvPr>
            <p:ph type="sldNum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17" name="Google Shape;17;p17"/>
          <p:cNvSpPr txBox="1"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oto Sans Symbols"/>
              <a:buChar char="*"/>
              <a:defRPr sz="2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marR="0" lvl="1" indent="-368300" algn="l" rtl="0">
              <a:lnSpc>
                <a:spcPct val="100000"/>
              </a:lnSpc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oto Sans Symbols"/>
              <a:buChar char="*"/>
              <a:defRPr sz="22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oto Sans Symbols"/>
              <a:buChar char="*"/>
              <a:defRPr sz="20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*"/>
              <a:defRPr sz="18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*"/>
              <a:defRPr sz="16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2743200" marR="0" lvl="5" indent="-317500" algn="l" rtl="0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3200400" marR="0" lvl="6" indent="-317500" algn="l" rtl="0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3657600" marR="0" lvl="7" indent="-317500" algn="l" rtl="0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4114800" marR="0" lvl="8" indent="-317500" algn="l" rtl="0">
              <a:lnSpc>
                <a:spcPct val="100000"/>
              </a:lnSpc>
              <a:spcBef>
                <a:spcPts val="384"/>
              </a:spcBef>
              <a:spcAft>
                <a:spcPts val="0"/>
              </a:spcAft>
              <a:buClr>
                <a:schemeClr val="accent1"/>
              </a:buClr>
              <a:buSzPts val="1400"/>
              <a:buFont typeface="Noto Sans Symbols"/>
              <a:buChar char="●"/>
              <a:defRPr sz="1400" b="0" i="0" u="none" strike="noStrike" cap="none">
                <a:solidFill>
                  <a:schemeClr val="dk2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nsladelower.co.uk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1"/>
          <p:cNvSpPr txBox="1">
            <a:spLocks noGrp="1"/>
          </p:cNvSpPr>
          <p:nvPr>
            <p:ph type="subTitle" idx="1"/>
          </p:nvPr>
        </p:nvSpPr>
        <p:spPr>
          <a:xfrm>
            <a:off x="1371600" y="3847315"/>
            <a:ext cx="6400800" cy="147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-US" sz="2800" dirty="0">
                <a:solidFill>
                  <a:schemeClr val="dk1"/>
                </a:solidFill>
                <a:latin typeface="+mn-lt"/>
              </a:rPr>
              <a:t>Meet the Teacher</a:t>
            </a:r>
            <a:endParaRPr sz="2800" dirty="0">
              <a:solidFill>
                <a:schemeClr val="dk1"/>
              </a:solidFill>
              <a:latin typeface="+mn-lt"/>
            </a:endParaRPr>
          </a:p>
          <a:p>
            <a:pPr marL="0" lvl="0" indent="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800"/>
              <a:buNone/>
            </a:pPr>
            <a:r>
              <a:rPr lang="en-US" sz="2800" dirty="0">
                <a:solidFill>
                  <a:schemeClr val="dk1"/>
                </a:solidFill>
                <a:latin typeface="+mn-lt"/>
              </a:rPr>
              <a:t>Beech Class</a:t>
            </a:r>
            <a:endParaRPr dirty="0">
              <a:latin typeface="+mn-lt"/>
            </a:endParaRPr>
          </a:p>
          <a:p>
            <a:pPr marL="0" lvl="0" indent="0" algn="ctr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SzPts val="2800"/>
              <a:buNone/>
            </a:pPr>
            <a:r>
              <a:rPr lang="en-US" sz="2800" dirty="0">
                <a:solidFill>
                  <a:schemeClr val="dk1"/>
                </a:solidFill>
                <a:latin typeface="+mn-lt"/>
              </a:rPr>
              <a:t>September 2026</a:t>
            </a:r>
            <a:endParaRPr dirty="0">
              <a:latin typeface="+mn-lt"/>
            </a:endParaRPr>
          </a:p>
        </p:txBody>
      </p:sp>
      <p:pic>
        <p:nvPicPr>
          <p:cNvPr id="133" name="Google Shape;133;p1" descr="Leo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839605" y="288636"/>
            <a:ext cx="3406487" cy="33992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"/>
          <p:cNvSpPr txBox="1">
            <a:spLocks noGrp="1"/>
          </p:cNvSpPr>
          <p:nvPr>
            <p:ph type="body" idx="1"/>
          </p:nvPr>
        </p:nvSpPr>
        <p:spPr>
          <a:xfrm>
            <a:off x="867833" y="2001448"/>
            <a:ext cx="7408333" cy="4268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457200" lvl="0" indent="-35814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75000"/>
              <a:buChar char="*"/>
            </a:pPr>
            <a:r>
              <a:rPr lang="en-US" sz="3200" dirty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Year 4  Beech Class Miss Martin</a:t>
            </a:r>
          </a:p>
          <a:p>
            <a:pPr marL="457200" lvl="0" indent="-35814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75000"/>
              <a:buChar char="*"/>
            </a:pPr>
            <a:r>
              <a:rPr lang="en-US" sz="3200" dirty="0" err="1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Mrs</a:t>
            </a:r>
            <a:r>
              <a:rPr lang="en-US" sz="3200" dirty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Hepden</a:t>
            </a:r>
            <a:r>
              <a:rPr lang="en-US" sz="3200" dirty="0" smtClean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 </a:t>
            </a:r>
            <a:r>
              <a:rPr lang="en-US" sz="3200" dirty="0" err="1" smtClean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Sanson</a:t>
            </a:r>
            <a:r>
              <a:rPr lang="en-US" sz="3200" dirty="0" smtClean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 </a:t>
            </a:r>
            <a:r>
              <a:rPr lang="en-US" sz="3200" dirty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(teacher training 2 days a week)</a:t>
            </a:r>
            <a:endParaRPr sz="3200" dirty="0">
              <a:solidFill>
                <a:srgbClr val="002060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9906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75000"/>
              <a:buNone/>
            </a:pPr>
            <a:endParaRPr sz="3200" dirty="0">
              <a:solidFill>
                <a:srgbClr val="002060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457200" lvl="0" indent="-35814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75000"/>
              <a:buChar char="*"/>
            </a:pPr>
            <a:r>
              <a:rPr lang="en-US" sz="3200" dirty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Support Staff in Year 4:</a:t>
            </a:r>
            <a:endParaRPr sz="3200" dirty="0">
              <a:solidFill>
                <a:srgbClr val="002060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457200" lvl="0" indent="-35814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75000"/>
              <a:buChar char="*"/>
            </a:pPr>
            <a:r>
              <a:rPr lang="en-US" sz="3200" dirty="0" err="1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Mrs</a:t>
            </a:r>
            <a:r>
              <a:rPr lang="en-US" sz="3200" dirty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 Grice, </a:t>
            </a:r>
            <a:r>
              <a:rPr lang="en-US" sz="3200" dirty="0" err="1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Mrs</a:t>
            </a:r>
            <a:r>
              <a:rPr lang="en-US" sz="3200" dirty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 Harris, </a:t>
            </a:r>
            <a:r>
              <a:rPr lang="en-US" sz="3200" dirty="0" err="1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Mrs</a:t>
            </a:r>
            <a:r>
              <a:rPr lang="en-US" sz="3200" dirty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 Draper,</a:t>
            </a:r>
          </a:p>
          <a:p>
            <a:pPr marL="457200" lvl="0" indent="-35814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ct val="75000"/>
              <a:buChar char="*"/>
            </a:pPr>
            <a:r>
              <a:rPr lang="en-US" sz="3200" dirty="0" err="1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Mrs</a:t>
            </a:r>
            <a:r>
              <a:rPr lang="en-US" sz="3200" dirty="0">
                <a:solidFill>
                  <a:srgbClr val="002060"/>
                </a:solidFill>
                <a:latin typeface="+mn-lt"/>
                <a:ea typeface="Arial"/>
                <a:cs typeface="Arial"/>
                <a:sym typeface="Arial"/>
              </a:rPr>
              <a:t> Scott</a:t>
            </a:r>
            <a:endParaRPr sz="3200" dirty="0">
              <a:solidFill>
                <a:srgbClr val="002060"/>
              </a:solidFill>
              <a:latin typeface="+mn-lt"/>
              <a:ea typeface="Arial"/>
              <a:cs typeface="Arial"/>
              <a:sym typeface="Arial"/>
            </a:endParaRPr>
          </a:p>
          <a:p>
            <a:pPr marL="274320" lvl="0" indent="-219075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ct val="75000"/>
              <a:buChar char="*"/>
            </a:pPr>
            <a:endParaRPr dirty="0">
              <a:solidFill>
                <a:srgbClr val="002060"/>
              </a:solidFill>
              <a:latin typeface="Candara" panose="020E0502030303020204" pitchFamily="34" charset="0"/>
            </a:endParaRPr>
          </a:p>
          <a:p>
            <a:pPr marL="274320" lvl="0" indent="-1219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ct val="100000"/>
              <a:buNone/>
            </a:pPr>
            <a:endParaRPr dirty="0"/>
          </a:p>
          <a:p>
            <a:pPr marL="27432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ct val="75000"/>
              <a:buNone/>
            </a:pPr>
            <a:endParaRPr dirty="0"/>
          </a:p>
        </p:txBody>
      </p:sp>
      <p:sp>
        <p:nvSpPr>
          <p:cNvPr id="139" name="Google Shape;139;p2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Candara"/>
              <a:buNone/>
            </a:pPr>
            <a:r>
              <a:rPr lang="en-US"/>
              <a:t>Welcome to Beech  Class</a:t>
            </a:r>
            <a:br>
              <a:rPr lang="en-US"/>
            </a:br>
            <a:r>
              <a:rPr lang="en-US"/>
              <a:t>Year 4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Topics 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3682" y="1591056"/>
            <a:ext cx="8423118" cy="4887521"/>
          </a:xfrm>
        </p:spPr>
        <p:txBody>
          <a:bodyPr>
            <a:normAutofit lnSpcReduction="10000"/>
          </a:bodyPr>
          <a:lstStyle/>
          <a:p>
            <a:r>
              <a:rPr lang="en-GB" sz="3600" dirty="0">
                <a:latin typeface="+mn-lt"/>
              </a:rPr>
              <a:t>Extreme Earth:</a:t>
            </a:r>
          </a:p>
          <a:p>
            <a:pPr marL="114300" indent="0">
              <a:buNone/>
            </a:pPr>
            <a:r>
              <a:rPr lang="en-GB" sz="2800" dirty="0">
                <a:latin typeface="+mn-lt"/>
              </a:rPr>
              <a:t>Layers of the Earth, mountains, volcanoes and Earthquakes. </a:t>
            </a:r>
          </a:p>
          <a:p>
            <a:r>
              <a:rPr lang="en-GB" sz="3600" dirty="0">
                <a:latin typeface="+mn-lt"/>
              </a:rPr>
              <a:t>Romans in Britain: </a:t>
            </a:r>
          </a:p>
          <a:p>
            <a:pPr marL="114300" indent="0">
              <a:buNone/>
            </a:pPr>
            <a:r>
              <a:rPr lang="en-GB" sz="2800" dirty="0">
                <a:latin typeface="+mn-lt"/>
              </a:rPr>
              <a:t>Dates and timelines, the impact of Roman times in Britain, Roman Day.</a:t>
            </a:r>
          </a:p>
          <a:p>
            <a:r>
              <a:rPr lang="en-GB" sz="3600" dirty="0">
                <a:latin typeface="+mn-lt"/>
              </a:rPr>
              <a:t>Leo’s Locality:</a:t>
            </a:r>
          </a:p>
          <a:p>
            <a:pPr marL="114300" indent="0">
              <a:buNone/>
            </a:pPr>
            <a:r>
              <a:rPr lang="en-GB" sz="3000" dirty="0">
                <a:latin typeface="+mn-lt"/>
              </a:rPr>
              <a:t>Canals and rivers in the local area, how canals were used in the past and present, local canal trail.</a:t>
            </a:r>
          </a:p>
        </p:txBody>
      </p:sp>
    </p:spTree>
    <p:extLst>
      <p:ext uri="{BB962C8B-B14F-4D97-AF65-F5344CB8AC3E}">
        <p14:creationId xmlns:p14="http://schemas.microsoft.com/office/powerpoint/2010/main" val="38875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"/>
          <p:cNvSpPr txBox="1">
            <a:spLocks noGrp="1"/>
          </p:cNvSpPr>
          <p:nvPr>
            <p:ph type="body" idx="1"/>
          </p:nvPr>
        </p:nvSpPr>
        <p:spPr>
          <a:xfrm>
            <a:off x="240145" y="1733524"/>
            <a:ext cx="8663709" cy="44172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4320" lvl="0" indent="-26289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US" sz="2000" dirty="0">
                <a:latin typeface="+mn-lt"/>
              </a:rPr>
              <a:t>Children enter school at 8:50 ready for learning at 9:00. Learning begins at 9:00.</a:t>
            </a:r>
          </a:p>
          <a:p>
            <a:pPr marL="1143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endParaRPr sz="2000" dirty="0">
              <a:latin typeface="+mn-lt"/>
            </a:endParaRPr>
          </a:p>
          <a:p>
            <a:pPr marL="274320" lvl="0" indent="-26289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sz="2000" dirty="0">
                <a:latin typeface="+mn-lt"/>
              </a:rPr>
              <a:t>There is a morning playtime for all children at 10:30am. </a:t>
            </a:r>
            <a:endParaRPr sz="2000"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sz="2000" dirty="0">
              <a:latin typeface="+mn-lt"/>
            </a:endParaRPr>
          </a:p>
          <a:p>
            <a:pPr marL="274320" lvl="0" indent="-26289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sz="2000" dirty="0">
                <a:latin typeface="+mn-lt"/>
              </a:rPr>
              <a:t>Children get the opportunity to bring in a healthy snack from home. Parents can choose if their child would like milk at a cost. </a:t>
            </a:r>
            <a:endParaRPr sz="2000" dirty="0">
              <a:latin typeface="+mn-lt"/>
            </a:endParaRPr>
          </a:p>
          <a:p>
            <a:pPr marL="0" lvl="0" indent="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sz="2000" dirty="0">
              <a:latin typeface="+mn-lt"/>
            </a:endParaRPr>
          </a:p>
          <a:p>
            <a:pPr marL="274320" lvl="0" indent="-26289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sz="2000" dirty="0">
                <a:latin typeface="+mn-lt"/>
              </a:rPr>
              <a:t>Lunchtime is from 12.15 to 1.15, KS1 eat lunch first and then play outside.  Key Stage 2 play outside and then eat lunch.</a:t>
            </a:r>
            <a:endParaRPr sz="2000" dirty="0">
              <a:latin typeface="+mn-lt"/>
            </a:endParaRPr>
          </a:p>
          <a:p>
            <a:pPr marL="0" lvl="0" indent="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sz="2000" dirty="0">
              <a:latin typeface="+mn-lt"/>
            </a:endParaRPr>
          </a:p>
          <a:p>
            <a:pPr marL="274320" lvl="0" indent="-26289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sz="2000" dirty="0">
                <a:latin typeface="+mn-lt"/>
              </a:rPr>
              <a:t>School finishes at 3.25 for Key Stage 2 and 3:30 for Key Stage 1, where they will be collected from the waiting area. The children have been told to wait until the teacher allows them to go.</a:t>
            </a:r>
            <a:endParaRPr sz="2000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/>
          </a:p>
        </p:txBody>
      </p:sp>
      <p:sp>
        <p:nvSpPr>
          <p:cNvPr id="145" name="Google Shape;145;p3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The School Day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4"/>
          <p:cNvSpPr txBox="1">
            <a:spLocks noGrp="1"/>
          </p:cNvSpPr>
          <p:nvPr>
            <p:ph type="body" idx="1"/>
          </p:nvPr>
        </p:nvSpPr>
        <p:spPr>
          <a:xfrm>
            <a:off x="145088" y="1410947"/>
            <a:ext cx="8853824" cy="484547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 sz="2800" dirty="0">
                <a:latin typeface="+mn-lt"/>
              </a:rPr>
              <a:t>Children are taught mathematics, English and spelling lessons every week.</a:t>
            </a:r>
            <a:endParaRPr sz="2800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ts val="2400"/>
              <a:buChar char="*"/>
            </a:pPr>
            <a:endParaRPr lang="en-US" sz="2800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ts val="2400"/>
              <a:buChar char="*"/>
            </a:pPr>
            <a:r>
              <a:rPr lang="en-US" sz="2800" dirty="0">
                <a:latin typeface="+mn-lt"/>
              </a:rPr>
              <a:t>There is a new topic each half term. The year’s overview can be found on the website.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ts val="2400"/>
              <a:buChar char="*"/>
            </a:pPr>
            <a:endParaRPr sz="2800" dirty="0">
              <a:latin typeface="+mn-lt"/>
            </a:endParaRPr>
          </a:p>
          <a:p>
            <a:pPr marL="274320" indent="-274320">
              <a:spcBef>
                <a:spcPts val="444"/>
              </a:spcBef>
              <a:buSzPts val="2400"/>
            </a:pPr>
            <a:r>
              <a:rPr lang="en-US" sz="2800" dirty="0">
                <a:latin typeface="+mn-lt"/>
              </a:rPr>
              <a:t>We follow the National Curriculum and adapt the curriculum to support and scaffold learning, so all children can experience success.</a:t>
            </a:r>
          </a:p>
        </p:txBody>
      </p:sp>
      <p:sp>
        <p:nvSpPr>
          <p:cNvPr id="151" name="Google Shape;151;p4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What will my child learn?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302061" y="238724"/>
            <a:ext cx="71393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Timetable is on the website class page.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B12C8C5-D420-B1C4-A2B7-0B03E3C14D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3846" y="1267595"/>
            <a:ext cx="8356307" cy="4478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81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18655" y="1841529"/>
            <a:ext cx="8368145" cy="4453393"/>
          </a:xfrm>
        </p:spPr>
        <p:txBody>
          <a:bodyPr>
            <a:normAutofit fontScale="92500" lnSpcReduction="10000"/>
          </a:bodyPr>
          <a:lstStyle/>
          <a:p>
            <a:r>
              <a:rPr lang="en-GB" sz="2800" dirty="0">
                <a:latin typeface="+mn-lt"/>
              </a:rPr>
              <a:t>There is an opportunity for a number of children to take part in the ‘Young Sports Leader’ programme.</a:t>
            </a:r>
          </a:p>
          <a:p>
            <a:endParaRPr lang="en-GB" sz="2800" dirty="0">
              <a:latin typeface="+mn-lt"/>
            </a:endParaRPr>
          </a:p>
          <a:p>
            <a:r>
              <a:rPr lang="en-GB" sz="2800" dirty="0">
                <a:latin typeface="+mn-lt"/>
              </a:rPr>
              <a:t>This will be on a Thursday afternoon during lesson time for a series of 4 weeks. </a:t>
            </a:r>
          </a:p>
          <a:p>
            <a:endParaRPr lang="en-GB" sz="2800" dirty="0">
              <a:latin typeface="+mn-lt"/>
            </a:endParaRPr>
          </a:p>
          <a:p>
            <a:r>
              <a:rPr lang="en-GB" sz="2800" dirty="0">
                <a:latin typeface="+mn-lt"/>
              </a:rPr>
              <a:t>All Year 4’s can complete the Level </a:t>
            </a:r>
            <a:r>
              <a:rPr lang="en-GB" sz="3300" dirty="0">
                <a:latin typeface="+mn-lt"/>
              </a:rPr>
              <a:t>1</a:t>
            </a:r>
            <a:r>
              <a:rPr lang="en-GB" sz="2800" dirty="0">
                <a:latin typeface="+mn-lt"/>
              </a:rPr>
              <a:t> ‘</a:t>
            </a:r>
            <a:r>
              <a:rPr lang="en-GB" sz="2800" dirty="0" err="1">
                <a:latin typeface="+mn-lt"/>
              </a:rPr>
              <a:t>Bikeability</a:t>
            </a:r>
            <a:r>
              <a:rPr lang="en-GB" sz="2800" dirty="0">
                <a:latin typeface="+mn-lt"/>
              </a:rPr>
              <a:t>’ if they feel confident to do so. </a:t>
            </a:r>
          </a:p>
          <a:p>
            <a:pPr marL="114300" indent="0">
              <a:buNone/>
            </a:pPr>
            <a:endParaRPr lang="en-GB" sz="2800" dirty="0">
              <a:latin typeface="+mn-lt"/>
            </a:endParaRPr>
          </a:p>
          <a:p>
            <a:r>
              <a:rPr lang="en-GB" sz="2800" dirty="0">
                <a:latin typeface="+mn-lt"/>
              </a:rPr>
              <a:t>To celebrate the end of the year, there is a FUN camp out in the school grounds!</a:t>
            </a:r>
          </a:p>
          <a:p>
            <a:endParaRPr lang="en-GB" dirty="0"/>
          </a:p>
          <a:p>
            <a:endParaRPr lang="en-GB" dirty="0"/>
          </a:p>
          <a:p>
            <a:pPr marL="11430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New in Year 4</a:t>
            </a:r>
          </a:p>
        </p:txBody>
      </p:sp>
    </p:spTree>
    <p:extLst>
      <p:ext uri="{BB962C8B-B14F-4D97-AF65-F5344CB8AC3E}">
        <p14:creationId xmlns:p14="http://schemas.microsoft.com/office/powerpoint/2010/main" val="362783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457200" y="1948901"/>
            <a:ext cx="8276167" cy="4133244"/>
          </a:xfrm>
        </p:spPr>
        <p:txBody>
          <a:bodyPr>
            <a:normAutofit fontScale="92500" lnSpcReduction="20000"/>
          </a:bodyPr>
          <a:lstStyle/>
          <a:p>
            <a:pPr marL="114300" indent="0">
              <a:buNone/>
            </a:pPr>
            <a:r>
              <a:rPr lang="en-GB" sz="3200" dirty="0">
                <a:latin typeface="+mn-lt"/>
              </a:rPr>
              <a:t>Over the year, Year 4’s are encouraged to take on responsibilities such as: </a:t>
            </a:r>
          </a:p>
          <a:p>
            <a:pPr marL="114300" indent="0">
              <a:buNone/>
            </a:pPr>
            <a:endParaRPr lang="en-GB" sz="3200" dirty="0">
              <a:latin typeface="+mn-lt"/>
            </a:endParaRPr>
          </a:p>
          <a:p>
            <a:r>
              <a:rPr lang="en-GB" sz="3200" dirty="0">
                <a:latin typeface="+mn-lt"/>
              </a:rPr>
              <a:t>Buddy monitors/playground buddies</a:t>
            </a:r>
          </a:p>
          <a:p>
            <a:r>
              <a:rPr lang="en-GB" sz="3200" dirty="0">
                <a:latin typeface="+mn-lt"/>
              </a:rPr>
              <a:t>Assembly monitors</a:t>
            </a:r>
          </a:p>
          <a:p>
            <a:r>
              <a:rPr lang="en-GB" sz="3200" dirty="0">
                <a:latin typeface="+mn-lt"/>
              </a:rPr>
              <a:t>Eco monitors</a:t>
            </a:r>
          </a:p>
          <a:p>
            <a:r>
              <a:rPr lang="en-GB" sz="3200" dirty="0">
                <a:latin typeface="+mn-lt"/>
              </a:rPr>
              <a:t>Sports leaders</a:t>
            </a:r>
          </a:p>
          <a:p>
            <a:r>
              <a:rPr lang="en-GB" sz="3200" dirty="0">
                <a:latin typeface="+mn-lt"/>
              </a:rPr>
              <a:t>Morning milk and fruit monitors</a:t>
            </a:r>
          </a:p>
          <a:p>
            <a:r>
              <a:rPr lang="en-GB" sz="3200" dirty="0">
                <a:latin typeface="+mn-lt"/>
              </a:rPr>
              <a:t>Classroom monitors are on a weekly rota.</a:t>
            </a:r>
            <a:endParaRPr lang="en-GB" dirty="0">
              <a:latin typeface="+mn-lt"/>
            </a:endParaRP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Roles and Responsibilities</a:t>
            </a:r>
          </a:p>
        </p:txBody>
      </p:sp>
    </p:spTree>
    <p:extLst>
      <p:ext uri="{BB962C8B-B14F-4D97-AF65-F5344CB8AC3E}">
        <p14:creationId xmlns:p14="http://schemas.microsoft.com/office/powerpoint/2010/main" val="4000185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5"/>
          <p:cNvSpPr txBox="1">
            <a:spLocks noGrp="1"/>
          </p:cNvSpPr>
          <p:nvPr>
            <p:ph type="body" idx="1"/>
          </p:nvPr>
        </p:nvSpPr>
        <p:spPr>
          <a:xfrm>
            <a:off x="457200" y="1591056"/>
            <a:ext cx="8326582" cy="45822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274320" lvl="0" indent="-26289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n-lt"/>
              </a:rPr>
              <a:t>Beech Class will begin with swimming on a Monday afternoon.</a:t>
            </a:r>
          </a:p>
          <a:p>
            <a:pPr marL="274320" lvl="0" indent="-26289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n-lt"/>
              </a:rPr>
              <a:t>They will travel by coach to the new pool.</a:t>
            </a:r>
          </a:p>
          <a:p>
            <a:pPr marL="1143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endParaRPr lang="en-US" dirty="0">
              <a:latin typeface="+mn-lt"/>
            </a:endParaRPr>
          </a:p>
          <a:p>
            <a:pPr marL="274320" lvl="0" indent="-26289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n-lt"/>
              </a:rPr>
              <a:t>Going forward, PE lessons will be on a Tuesday afternoon and taken by The Future Games. </a:t>
            </a:r>
            <a:endParaRPr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>
              <a:latin typeface="+mn-lt"/>
            </a:endParaRPr>
          </a:p>
          <a:p>
            <a:pPr marL="274320" lvl="0" indent="-26289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n-lt"/>
              </a:rPr>
              <a:t>The PE specialists teach according to the National Curriculum and follow the year 4 syllabus. </a:t>
            </a:r>
            <a:endParaRPr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>
              <a:latin typeface="+mn-lt"/>
            </a:endParaRPr>
          </a:p>
          <a:p>
            <a:pPr marL="274320" lvl="0" indent="-26289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n-lt"/>
              </a:rPr>
              <a:t>Children require a named PE kit in school, with trainers. PE kits are taken home at half term.</a:t>
            </a:r>
            <a:endParaRPr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>
              <a:latin typeface="+mn-lt"/>
            </a:endParaRPr>
          </a:p>
          <a:p>
            <a:pPr marL="274320" lvl="0" indent="-26289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n-lt"/>
              </a:rPr>
              <a:t>Children are expected to get changed themselves, including fastening their shoes.</a:t>
            </a:r>
            <a:endParaRPr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/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/>
          </a:p>
        </p:txBody>
      </p:sp>
      <p:sp>
        <p:nvSpPr>
          <p:cNvPr id="157" name="Google Shape;157;p5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PE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6"/>
          <p:cNvSpPr txBox="1">
            <a:spLocks noGrp="1"/>
          </p:cNvSpPr>
          <p:nvPr>
            <p:ph type="body" idx="1"/>
          </p:nvPr>
        </p:nvSpPr>
        <p:spPr>
          <a:xfrm>
            <a:off x="389467" y="2011680"/>
            <a:ext cx="7890933" cy="4114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 dirty="0" err="1">
                <a:latin typeface="+mn-lt"/>
              </a:rPr>
              <a:t>Mrs</a:t>
            </a:r>
            <a:r>
              <a:rPr lang="en-US" dirty="0">
                <a:latin typeface="+mn-lt"/>
              </a:rPr>
              <a:t> Grice provides a fantastic Forest School experience on our school grounds.</a:t>
            </a: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Children will attend forest school on a Wednesday afternoon. They attend in a small group (1/2 class) </a:t>
            </a: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Children need to have their kit in school for the sessions – if they do not have their kit, they cannot take part.</a:t>
            </a: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The dates are found on the class page and I will remind you in the bulletin. </a:t>
            </a:r>
            <a:endParaRPr dirty="0">
              <a:latin typeface="+mn-lt"/>
            </a:endParaRPr>
          </a:p>
        </p:txBody>
      </p:sp>
      <p:sp>
        <p:nvSpPr>
          <p:cNvPr id="163" name="Google Shape;163;p6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Forest Schools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1e704a7410e_0_1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 dirty="0"/>
              <a:t>Forest School Dates</a:t>
            </a:r>
            <a:endParaRPr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E985999-5AF5-6536-BBEE-41462A267069}"/>
              </a:ext>
            </a:extLst>
          </p:cNvPr>
          <p:cNvSpPr txBox="1"/>
          <p:nvPr/>
        </p:nvSpPr>
        <p:spPr>
          <a:xfrm>
            <a:off x="346509" y="1591128"/>
            <a:ext cx="8734927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TBC</a:t>
            </a:r>
          </a:p>
          <a:p>
            <a:r>
              <a:rPr lang="en-GB" sz="4400" dirty="0"/>
              <a:t>Group 1(1/2 class)</a:t>
            </a:r>
          </a:p>
          <a:p>
            <a:r>
              <a:rPr lang="en-GB" sz="4400" dirty="0"/>
              <a:t>Group 2(1/2 class)</a:t>
            </a:r>
          </a:p>
          <a:p>
            <a:r>
              <a:rPr lang="en-GB" sz="4400" dirty="0"/>
              <a:t>Rest week</a:t>
            </a:r>
          </a:p>
          <a:p>
            <a:endParaRPr lang="en-GB" sz="4400" dirty="0"/>
          </a:p>
          <a:p>
            <a:r>
              <a:rPr lang="en-GB" sz="3200" dirty="0"/>
              <a:t>RE will be taught in class during the Forest School time slot and repeated for each group.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6"/>
          <p:cNvSpPr txBox="1">
            <a:spLocks noGrp="1"/>
          </p:cNvSpPr>
          <p:nvPr>
            <p:ph type="body" idx="1"/>
          </p:nvPr>
        </p:nvSpPr>
        <p:spPr>
          <a:xfrm>
            <a:off x="436652" y="860461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Candara"/>
              <a:buNone/>
            </a:pPr>
            <a:r>
              <a:rPr lang="en-US" sz="4800" b="1"/>
              <a:t>Any questions?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16685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7"/>
          <p:cNvSpPr txBox="1">
            <a:spLocks noGrp="1"/>
          </p:cNvSpPr>
          <p:nvPr>
            <p:ph type="body" idx="1"/>
          </p:nvPr>
        </p:nvSpPr>
        <p:spPr>
          <a:xfrm>
            <a:off x="572654" y="1743456"/>
            <a:ext cx="8266546" cy="47105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 sz="2800" dirty="0">
                <a:latin typeface="+mn-lt"/>
              </a:rPr>
              <a:t>Children are taught to read in small group reading sessions and a whole class reading sessions.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lang="en-US" sz="2800" dirty="0">
              <a:latin typeface="+mn-l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dirty="0">
                <a:latin typeface="+mn-lt"/>
              </a:rPr>
              <a:t>In small group sessions the children will read in a small group with an adult.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dirty="0">
                <a:latin typeface="+mn-lt"/>
              </a:rPr>
              <a:t>This is </a:t>
            </a:r>
            <a:r>
              <a:rPr lang="en-US" dirty="0" err="1">
                <a:latin typeface="+mn-lt"/>
              </a:rPr>
              <a:t>organised</a:t>
            </a:r>
            <a:r>
              <a:rPr lang="en-US" dirty="0">
                <a:latin typeface="+mn-lt"/>
              </a:rPr>
              <a:t> in a timetable and includes other activities that include, </a:t>
            </a:r>
            <a:r>
              <a:rPr lang="en-US" dirty="0" err="1">
                <a:latin typeface="+mn-lt"/>
              </a:rPr>
              <a:t>Edshed</a:t>
            </a:r>
            <a:r>
              <a:rPr lang="en-US" dirty="0">
                <a:latin typeface="+mn-lt"/>
              </a:rPr>
              <a:t>/spelling practice, quiet personal reading choice/handwriting skills.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 lang="en-US" dirty="0">
              <a:latin typeface="+mn-lt"/>
            </a:endParaRP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r>
              <a:rPr lang="en-US" dirty="0">
                <a:latin typeface="+mn-lt"/>
              </a:rPr>
              <a:t>In whole class reading sessions, one text is explored together with adult guidance, this includes comprehension skills and reading fluency skills.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endParaRPr sz="2800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08"/>
              </a:spcBef>
              <a:spcAft>
                <a:spcPts val="0"/>
              </a:spcAft>
              <a:buSzPts val="2400"/>
              <a:buChar char="*"/>
            </a:pPr>
            <a:endParaRPr lang="en-US" dirty="0"/>
          </a:p>
        </p:txBody>
      </p:sp>
      <p:sp>
        <p:nvSpPr>
          <p:cNvPr id="175" name="Google Shape;175;p7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Reading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7"/>
          <p:cNvSpPr txBox="1">
            <a:spLocks noGrp="1"/>
          </p:cNvSpPr>
          <p:nvPr>
            <p:ph type="body" idx="1"/>
          </p:nvPr>
        </p:nvSpPr>
        <p:spPr>
          <a:xfrm>
            <a:off x="457200" y="1868146"/>
            <a:ext cx="8266546" cy="45742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>
              <a:spcBef>
                <a:spcPts val="408"/>
              </a:spcBef>
              <a:buClr>
                <a:srgbClr val="31B6FD"/>
              </a:buClr>
              <a:buSzPts val="2400"/>
            </a:pPr>
            <a:r>
              <a:rPr lang="en-US" sz="2200" dirty="0">
                <a:solidFill>
                  <a:srgbClr val="073E87"/>
                </a:solidFill>
                <a:latin typeface="Arial"/>
              </a:rPr>
              <a:t>They learn to read and explore the books focusing on specific objectives. </a:t>
            </a:r>
          </a:p>
          <a:p>
            <a:pPr marL="274320" lvl="0" indent="-274320">
              <a:spcBef>
                <a:spcPts val="408"/>
              </a:spcBef>
              <a:buClr>
                <a:srgbClr val="31B6FD"/>
              </a:buClr>
              <a:buSzPts val="2400"/>
            </a:pPr>
            <a:endParaRPr lang="en-US" sz="2200" dirty="0">
              <a:solidFill>
                <a:srgbClr val="073E87"/>
              </a:solidFill>
              <a:latin typeface="Arial"/>
            </a:endParaRPr>
          </a:p>
          <a:p>
            <a:pPr marL="274320" lvl="0" indent="-274320">
              <a:spcBef>
                <a:spcPts val="408"/>
              </a:spcBef>
              <a:buClr>
                <a:srgbClr val="31B6FD"/>
              </a:buClr>
              <a:buSzPts val="2400"/>
            </a:pPr>
            <a:r>
              <a:rPr lang="en-US" sz="2200" dirty="0">
                <a:solidFill>
                  <a:srgbClr val="073E87"/>
                </a:solidFill>
                <a:latin typeface="Arial"/>
              </a:rPr>
              <a:t>Children have a home reading book to consolidate what they know. They are able to choose this from the assigned book band. They do not need to read all of the books in a book band before moving on. </a:t>
            </a:r>
          </a:p>
          <a:p>
            <a:pPr marL="274320" lvl="0" indent="-274320">
              <a:spcBef>
                <a:spcPts val="408"/>
              </a:spcBef>
              <a:buClr>
                <a:srgbClr val="31B6FD"/>
              </a:buClr>
              <a:buSzPts val="2400"/>
            </a:pPr>
            <a:endParaRPr lang="en-US" sz="2200" dirty="0">
              <a:solidFill>
                <a:srgbClr val="073E87"/>
              </a:solidFill>
              <a:latin typeface="Arial"/>
            </a:endParaRPr>
          </a:p>
          <a:p>
            <a:pPr marL="274320" lvl="0" indent="-274320">
              <a:spcBef>
                <a:spcPts val="408"/>
              </a:spcBef>
              <a:buClr>
                <a:srgbClr val="31B6FD"/>
              </a:buClr>
              <a:buSzPts val="2400"/>
            </a:pPr>
            <a:r>
              <a:rPr lang="en-US" sz="2200" dirty="0">
                <a:solidFill>
                  <a:srgbClr val="073E87"/>
                </a:solidFill>
                <a:latin typeface="Arial"/>
              </a:rPr>
              <a:t>At this stage in Year 4, it is important that all children have a chosen book from the school reading scheme. Books from home can still be read and logged along side the school book. </a:t>
            </a:r>
          </a:p>
          <a:p>
            <a:pPr marL="274320" lvl="0" indent="-274320">
              <a:spcBef>
                <a:spcPts val="408"/>
              </a:spcBef>
              <a:buClr>
                <a:srgbClr val="31B6FD"/>
              </a:buClr>
              <a:buSzPts val="2400"/>
            </a:pPr>
            <a:endParaRPr lang="en-US" sz="2200" dirty="0">
              <a:solidFill>
                <a:srgbClr val="073E87"/>
              </a:solidFill>
              <a:latin typeface="Arial"/>
            </a:endParaRPr>
          </a:p>
          <a:p>
            <a:pPr marL="274320" lvl="0" indent="-274320">
              <a:spcBef>
                <a:spcPts val="408"/>
              </a:spcBef>
              <a:buClr>
                <a:srgbClr val="31B6FD"/>
              </a:buClr>
              <a:buSzPts val="2400"/>
            </a:pPr>
            <a:endParaRPr lang="en-US" sz="2200" dirty="0">
              <a:solidFill>
                <a:srgbClr val="073E87"/>
              </a:solidFill>
              <a:latin typeface="Arial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08"/>
              </a:spcBef>
              <a:spcAft>
                <a:spcPts val="0"/>
              </a:spcAft>
              <a:buSzPts val="2400"/>
              <a:buChar char="*"/>
            </a:pPr>
            <a:endParaRPr lang="en-US" dirty="0"/>
          </a:p>
        </p:txBody>
      </p:sp>
      <p:sp>
        <p:nvSpPr>
          <p:cNvPr id="175" name="Google Shape;175;p7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Reading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6320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7"/>
          <p:cNvSpPr txBox="1">
            <a:spLocks noGrp="1"/>
          </p:cNvSpPr>
          <p:nvPr>
            <p:ph type="body" idx="1"/>
          </p:nvPr>
        </p:nvSpPr>
        <p:spPr>
          <a:xfrm>
            <a:off x="867833" y="1270000"/>
            <a:ext cx="7408333" cy="4724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>
              <a:spcBef>
                <a:spcPts val="408"/>
              </a:spcBef>
              <a:buSzPts val="2400"/>
            </a:pPr>
            <a:r>
              <a:rPr lang="en-US" dirty="0">
                <a:latin typeface="+mn-lt"/>
              </a:rPr>
              <a:t>It is important for children to read for 10 minutes each day at home to help them make good progress. </a:t>
            </a:r>
          </a:p>
          <a:p>
            <a:pPr marL="274320" lvl="0" indent="-274320">
              <a:spcBef>
                <a:spcPts val="408"/>
              </a:spcBef>
              <a:buSzPts val="2400"/>
            </a:pPr>
            <a:endParaRPr lang="en-US" dirty="0">
              <a:latin typeface="+mn-lt"/>
            </a:endParaRPr>
          </a:p>
          <a:p>
            <a:pPr marL="274320" lvl="0" indent="-274320">
              <a:spcBef>
                <a:spcPts val="408"/>
              </a:spcBef>
              <a:buSzPts val="2400"/>
            </a:pPr>
            <a:r>
              <a:rPr lang="en-US" dirty="0">
                <a:latin typeface="+mn-lt"/>
              </a:rPr>
              <a:t>Reading records are checked daily and need to be in school every day. Please remember to sign the reading record.</a:t>
            </a:r>
          </a:p>
          <a:p>
            <a:pPr marL="0" lvl="0" indent="0">
              <a:spcBef>
                <a:spcPts val="408"/>
              </a:spcBef>
              <a:buSzPts val="2400"/>
              <a:buNone/>
            </a:pPr>
            <a:endParaRPr lang="en-US" dirty="0">
              <a:latin typeface="+mn-lt"/>
            </a:endParaRPr>
          </a:p>
          <a:p>
            <a:pPr marL="274320" lvl="0" indent="-274320">
              <a:spcBef>
                <a:spcPts val="408"/>
              </a:spcBef>
              <a:buSzPts val="2400"/>
            </a:pPr>
            <a:r>
              <a:rPr lang="en-US" dirty="0">
                <a:latin typeface="+mn-lt"/>
              </a:rPr>
              <a:t>Children read 1:1 with a teacher or teaching assistant, where support is given in the reading process and they are questioned about the text.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408"/>
              </a:spcBef>
              <a:spcAft>
                <a:spcPts val="0"/>
              </a:spcAft>
              <a:buSzPts val="2400"/>
              <a:buChar char="*"/>
            </a:pPr>
            <a:endParaRPr lang="en-US" dirty="0"/>
          </a:p>
        </p:txBody>
      </p:sp>
      <p:sp>
        <p:nvSpPr>
          <p:cNvPr id="175" name="Google Shape;175;p7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Reading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1522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8"/>
          <p:cNvSpPr txBox="1">
            <a:spLocks noGrp="1"/>
          </p:cNvSpPr>
          <p:nvPr>
            <p:ph type="body" idx="1"/>
          </p:nvPr>
        </p:nvSpPr>
        <p:spPr>
          <a:xfrm>
            <a:off x="662516" y="1591056"/>
            <a:ext cx="7818967" cy="4327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Progress is logged throughout the term.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Assessment is made through observation, marking, end of topic quizzes and discussion.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Progress is monitored throughout the year and learning interventions are put in place if required. 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Parents are invited to learning reviews in the Autumn and Spring terms to find out how their child is progressing.</a:t>
            </a: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An annual report is sent home in July.</a:t>
            </a:r>
            <a:endParaRPr dirty="0">
              <a:latin typeface="+mn-lt"/>
            </a:endParaRPr>
          </a:p>
          <a:p>
            <a:pPr marL="274320" lvl="0" indent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1800"/>
              <a:buNone/>
            </a:pPr>
            <a:endParaRPr dirty="0"/>
          </a:p>
        </p:txBody>
      </p:sp>
      <p:sp>
        <p:nvSpPr>
          <p:cNvPr id="181" name="Google Shape;181;p8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How is learning assessed?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9"/>
          <p:cNvSpPr txBox="1">
            <a:spLocks noGrp="1"/>
          </p:cNvSpPr>
          <p:nvPr>
            <p:ph type="body" idx="1"/>
          </p:nvPr>
        </p:nvSpPr>
        <p:spPr>
          <a:xfrm>
            <a:off x="457200" y="2025584"/>
            <a:ext cx="8340436" cy="38927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n-lt"/>
              </a:rPr>
              <a:t>This year’s curriculum overview is available on the website.</a:t>
            </a:r>
            <a:endParaRPr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n-lt"/>
              </a:rPr>
              <a:t>Each week parents will receive a curriculum bulletin that provides information about what has been learnt in English and mathematics. This will be in an email on a Friday afternoon.</a:t>
            </a:r>
            <a:endParaRPr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n-lt"/>
              </a:rPr>
              <a:t>It will include information about the homework tasks relating to these subjects.</a:t>
            </a:r>
            <a:endParaRPr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n-lt"/>
              </a:rPr>
              <a:t>Children will be given a homework journal for use at home.</a:t>
            </a:r>
            <a:endParaRPr dirty="0">
              <a:latin typeface="+mn-lt"/>
            </a:endParaRPr>
          </a:p>
        </p:txBody>
      </p:sp>
      <p:sp>
        <p:nvSpPr>
          <p:cNvPr id="187" name="Google Shape;187;p9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Curriculum information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9"/>
          <p:cNvSpPr txBox="1">
            <a:spLocks noGrp="1"/>
          </p:cNvSpPr>
          <p:nvPr>
            <p:ph type="body" idx="1"/>
          </p:nvPr>
        </p:nvSpPr>
        <p:spPr>
          <a:xfrm>
            <a:off x="457200" y="1302352"/>
            <a:ext cx="8340436" cy="47260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GB" dirty="0">
                <a:latin typeface="+mn-lt"/>
              </a:rPr>
              <a:t>                                   SPELLING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GB" dirty="0">
                <a:latin typeface="+mn-lt"/>
              </a:rPr>
              <a:t>In Year 3 spelling lists are divided into 6 groups ABCDEF.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GB" dirty="0">
                <a:latin typeface="+mn-lt"/>
              </a:rPr>
              <a:t>This is so the year 3 and 4 words can be introduced in manageable steps.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endParaRPr lang="en-GB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GB" dirty="0">
                <a:latin typeface="+mn-lt"/>
              </a:rPr>
              <a:t>A= KS1 words 109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GB" dirty="0">
                <a:latin typeface="+mn-lt"/>
              </a:rPr>
              <a:t>B=Yr 3 and 4 words (1/4 = 26 words)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GB" dirty="0">
                <a:latin typeface="+mn-lt"/>
              </a:rPr>
              <a:t>C=Yr 3 and 4 words (1/2 = 51 words)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GB" dirty="0">
                <a:latin typeface="+mn-lt"/>
              </a:rPr>
              <a:t>D=Yr 3 and 4 words (3/4 = 75 words)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GB" dirty="0">
                <a:latin typeface="+mn-lt"/>
              </a:rPr>
              <a:t>E= Yr 3 and 4 words (All words)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endParaRPr lang="en-GB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GB" dirty="0">
                <a:latin typeface="+mn-lt"/>
              </a:rPr>
              <a:t>In Year 4 these groups will continue. They will be assessed in the first 2 weeks so an up to date highlighted list can be sent home.</a:t>
            </a:r>
            <a:endParaRPr dirty="0">
              <a:latin typeface="+mn-lt"/>
            </a:endParaRPr>
          </a:p>
        </p:txBody>
      </p:sp>
      <p:sp>
        <p:nvSpPr>
          <p:cNvPr id="187" name="Google Shape;187;p9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Curriculum information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72911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D95D9698-548A-8AEA-6006-4613464E48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2491" y="1591056"/>
            <a:ext cx="6400799" cy="4248109"/>
          </a:xfrm>
        </p:spPr>
        <p:txBody>
          <a:bodyPr>
            <a:normAutofit/>
          </a:bodyPr>
          <a:lstStyle/>
          <a:p>
            <a:r>
              <a:rPr lang="en-GB" dirty="0"/>
              <a:t>Spelling Lesson (weekly) </a:t>
            </a:r>
          </a:p>
          <a:p>
            <a:pPr marL="114300" indent="0">
              <a:buNone/>
            </a:pPr>
            <a:r>
              <a:rPr lang="en-GB" dirty="0"/>
              <a:t>Teaches new spelling patterns and develops dictionary and Thesaurus skills.</a:t>
            </a:r>
          </a:p>
          <a:p>
            <a:pPr marL="114300" indent="0">
              <a:buNone/>
            </a:pPr>
            <a:endParaRPr lang="en-GB" dirty="0"/>
          </a:p>
          <a:p>
            <a:r>
              <a:rPr lang="en-GB" dirty="0"/>
              <a:t>Grammar Lesson (weekly)</a:t>
            </a:r>
          </a:p>
          <a:p>
            <a:pPr marL="114300" indent="0">
              <a:buNone/>
            </a:pPr>
            <a:r>
              <a:rPr lang="en-GB" dirty="0"/>
              <a:t>Introduce new elements of grammar and refine the children’s understanding of the grammar already taught.</a:t>
            </a:r>
          </a:p>
          <a:p>
            <a:pPr marL="114300" indent="0">
              <a:buNone/>
            </a:pPr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D3B7072-AD4B-203C-0094-DD7788367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Spelling and Grammar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B47731-D117-B914-082D-7C67AE2625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03290" y="1466150"/>
            <a:ext cx="2228953" cy="303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24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A7C4FA0-EC96-B5E4-9673-FA58F8A4A5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96333" y="1098794"/>
            <a:ext cx="8678334" cy="5454406"/>
          </a:xfrm>
        </p:spPr>
        <p:txBody>
          <a:bodyPr>
            <a:normAutofit/>
          </a:bodyPr>
          <a:lstStyle/>
          <a:p>
            <a:pPr marL="114300" indent="0">
              <a:buNone/>
            </a:pPr>
            <a:r>
              <a:rPr lang="en-GB" dirty="0"/>
              <a:t>Each week the children are given 6 words with a particular spelling pattern to learn for a test. </a:t>
            </a:r>
          </a:p>
          <a:p>
            <a:pPr marL="114300" indent="0">
              <a:buNone/>
            </a:pPr>
            <a:r>
              <a:rPr lang="en-GB" dirty="0"/>
              <a:t>New spellings will be sent home on  Tuesday ready for a test the following Monday.</a:t>
            </a:r>
          </a:p>
          <a:p>
            <a:pPr marL="114300" indent="0">
              <a:buNone/>
            </a:pPr>
            <a:r>
              <a:rPr lang="en-GB" dirty="0"/>
              <a:t>The words will be put on the weekly bulletin and </a:t>
            </a:r>
            <a:r>
              <a:rPr lang="en-GB" dirty="0" err="1"/>
              <a:t>Edshed</a:t>
            </a:r>
            <a:r>
              <a:rPr lang="en-GB" dirty="0"/>
              <a:t>.</a:t>
            </a:r>
          </a:p>
          <a:p>
            <a:pPr marL="114300" indent="0">
              <a:buNone/>
            </a:pPr>
            <a:endParaRPr lang="en-GB" dirty="0"/>
          </a:p>
          <a:p>
            <a:pPr marL="114300" indent="0">
              <a:buNone/>
            </a:pPr>
            <a:r>
              <a:rPr lang="en-GB" dirty="0"/>
              <a:t>It is the spelling pattern that they are learning.</a:t>
            </a:r>
          </a:p>
          <a:p>
            <a:pPr marL="114300" indent="0">
              <a:buNone/>
            </a:pPr>
            <a:r>
              <a:rPr lang="en-GB" dirty="0"/>
              <a:t>Schwa (</a:t>
            </a:r>
            <a:r>
              <a:rPr lang="en-GB" dirty="0">
                <a:solidFill>
                  <a:srgbClr val="FF0000"/>
                </a:solidFill>
              </a:rPr>
              <a:t>o</a:t>
            </a:r>
            <a:r>
              <a:rPr lang="en-GB" dirty="0"/>
              <a:t>)</a:t>
            </a:r>
          </a:p>
          <a:p>
            <a:pPr marL="114300" indent="0">
              <a:buNone/>
            </a:pPr>
            <a:endParaRPr lang="en-GB" dirty="0"/>
          </a:p>
          <a:p>
            <a:pPr marL="114300" indent="0">
              <a:buNone/>
            </a:pPr>
            <a:r>
              <a:rPr lang="en-GB" dirty="0"/>
              <a:t>lem</a:t>
            </a:r>
            <a:r>
              <a:rPr lang="en-GB" dirty="0">
                <a:solidFill>
                  <a:srgbClr val="FF0000"/>
                </a:solidFill>
              </a:rPr>
              <a:t>o</a:t>
            </a:r>
            <a:r>
              <a:rPr lang="en-GB" dirty="0"/>
              <a:t>n</a:t>
            </a:r>
          </a:p>
          <a:p>
            <a:pPr marL="114300" indent="0">
              <a:buNone/>
            </a:pPr>
            <a:r>
              <a:rPr lang="en-GB" dirty="0"/>
              <a:t>carr</a:t>
            </a:r>
            <a:r>
              <a:rPr lang="en-GB" dirty="0">
                <a:solidFill>
                  <a:srgbClr val="FF0000"/>
                </a:solidFill>
              </a:rPr>
              <a:t>o</a:t>
            </a:r>
            <a:r>
              <a:rPr lang="en-GB" dirty="0"/>
              <a:t>t</a:t>
            </a:r>
          </a:p>
          <a:p>
            <a:pPr marL="114300" indent="0">
              <a:buNone/>
            </a:pPr>
            <a:r>
              <a:rPr lang="en-GB" dirty="0"/>
              <a:t>sec</a:t>
            </a:r>
            <a:r>
              <a:rPr lang="en-GB" dirty="0">
                <a:solidFill>
                  <a:srgbClr val="FF0000"/>
                </a:solidFill>
              </a:rPr>
              <a:t>o</a:t>
            </a:r>
            <a:r>
              <a:rPr lang="en-GB" dirty="0"/>
              <a:t>nd</a:t>
            </a:r>
          </a:p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501B0C4-9DF9-1F52-BCF1-65D26571E7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05473"/>
            <a:ext cx="8229600" cy="1252728"/>
          </a:xfrm>
        </p:spPr>
        <p:txBody>
          <a:bodyPr/>
          <a:lstStyle/>
          <a:p>
            <a:r>
              <a:rPr lang="en-GB" dirty="0"/>
              <a:t>Spelling Test</a:t>
            </a:r>
          </a:p>
        </p:txBody>
      </p:sp>
    </p:spTree>
    <p:extLst>
      <p:ext uri="{BB962C8B-B14F-4D97-AF65-F5344CB8AC3E}">
        <p14:creationId xmlns:p14="http://schemas.microsoft.com/office/powerpoint/2010/main" val="329934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966" y="954044"/>
            <a:ext cx="4182411" cy="555263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717521" y="1624978"/>
            <a:ext cx="419095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</a:rPr>
              <a:t>The Homework Bulletin will be emailed on a Friday.</a:t>
            </a:r>
          </a:p>
          <a:p>
            <a:r>
              <a:rPr lang="en-GB" sz="2400" dirty="0">
                <a:solidFill>
                  <a:srgbClr val="0070C0"/>
                </a:solidFill>
              </a:rPr>
              <a:t>I am happy to look at any homework that is completed, but it does not need to be formally handed in. Do whatever suits your child.</a:t>
            </a:r>
          </a:p>
          <a:p>
            <a:endParaRPr lang="en-GB" sz="2400" dirty="0">
              <a:solidFill>
                <a:srgbClr val="0070C0"/>
              </a:solidFill>
            </a:endParaRPr>
          </a:p>
          <a:p>
            <a:r>
              <a:rPr lang="en-GB" sz="2400" dirty="0">
                <a:solidFill>
                  <a:srgbClr val="0070C0"/>
                </a:solidFill>
              </a:rPr>
              <a:t>I try to include reminders about Forest school and other events on the Bulletin so it is always worth a look.</a:t>
            </a:r>
          </a:p>
          <a:p>
            <a:endParaRPr lang="en-GB" sz="2400" dirty="0">
              <a:solidFill>
                <a:srgbClr val="0070C0"/>
              </a:solidFill>
            </a:endParaRPr>
          </a:p>
          <a:p>
            <a:endParaRPr lang="en-GB" sz="2400" dirty="0">
              <a:solidFill>
                <a:srgbClr val="0070C0"/>
              </a:solidFill>
            </a:endParaRPr>
          </a:p>
          <a:p>
            <a:endParaRPr lang="en-GB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91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9"/>
          <p:cNvSpPr txBox="1">
            <a:spLocks noGrp="1"/>
          </p:cNvSpPr>
          <p:nvPr>
            <p:ph type="body" idx="1"/>
          </p:nvPr>
        </p:nvSpPr>
        <p:spPr>
          <a:xfrm>
            <a:off x="457200" y="1972830"/>
            <a:ext cx="8238895" cy="4026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GB" dirty="0">
                <a:latin typeface="+mn-lt"/>
              </a:rPr>
              <a:t>The subject of ‘changes’ is covered in the PSHE curriculum. </a:t>
            </a:r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</a:pPr>
            <a:endParaRPr lang="en-GB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GB" dirty="0">
                <a:latin typeface="+mn-lt"/>
              </a:rPr>
              <a:t>The Year 4 teacher has a meeting with Year 5 teachers and the children are individually handed over through discussion. Where appropriate, Mrs Hogg SENCO attends these meetings.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endParaRPr lang="en-GB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GB" dirty="0">
                <a:latin typeface="+mn-lt"/>
              </a:rPr>
              <a:t>All children have the opportunity to discuss and request 2 friends they would like to be in the same class as.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GB" dirty="0">
                <a:latin typeface="+mn-lt"/>
              </a:rPr>
              <a:t>There are 2 transition days in July when the children attend the Middle School. In addition, extra visits are arranged for children who need it.</a:t>
            </a:r>
            <a:endParaRPr dirty="0">
              <a:latin typeface="+mn-lt"/>
            </a:endParaRPr>
          </a:p>
          <a:p>
            <a:pPr marL="274320" lvl="0" indent="-13335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None/>
            </a:pPr>
            <a:endParaRPr dirty="0"/>
          </a:p>
        </p:txBody>
      </p:sp>
      <p:sp>
        <p:nvSpPr>
          <p:cNvPr id="187" name="Google Shape;187;p9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 dirty="0"/>
              <a:t>Year 4 Transition to Middle School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8688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6"/>
          <p:cNvSpPr txBox="1">
            <a:spLocks noGrp="1"/>
          </p:cNvSpPr>
          <p:nvPr>
            <p:ph type="body" idx="1"/>
          </p:nvPr>
        </p:nvSpPr>
        <p:spPr>
          <a:xfrm>
            <a:off x="436652" y="860461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Candara"/>
              <a:buNone/>
            </a:pPr>
            <a:r>
              <a:rPr lang="en-US" sz="4800" b="1"/>
              <a:t>Any questions?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09779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11"/>
          <p:cNvSpPr txBox="1">
            <a:spLocks noGrp="1"/>
          </p:cNvSpPr>
          <p:nvPr>
            <p:ph type="body" idx="1"/>
          </p:nvPr>
        </p:nvSpPr>
        <p:spPr>
          <a:xfrm>
            <a:off x="248611" y="1261533"/>
            <a:ext cx="8756843" cy="49174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10000"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44443"/>
              <a:buChar char="*"/>
            </a:pPr>
            <a:r>
              <a:rPr lang="en-US" dirty="0"/>
              <a:t>PE kit- 	The PE kit should be in school everyday. It consists of:</a:t>
            </a:r>
            <a:endParaRPr sz="3600"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44444"/>
              <a:buNone/>
            </a:pPr>
            <a:r>
              <a:rPr lang="en-US" dirty="0"/>
              <a:t>				Navy blue shorts and a pale blue T shirt</a:t>
            </a:r>
            <a:endParaRPr sz="3600"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44444"/>
              <a:buNone/>
            </a:pPr>
            <a:r>
              <a:rPr lang="en-US" dirty="0"/>
              <a:t>				</a:t>
            </a:r>
            <a:r>
              <a:rPr lang="en-US" dirty="0" err="1"/>
              <a:t>Plimsolls</a:t>
            </a:r>
            <a:r>
              <a:rPr lang="en-US" dirty="0"/>
              <a:t> or trainers for outdoor PE</a:t>
            </a:r>
            <a:endParaRPr sz="3600"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None/>
            </a:pPr>
            <a:r>
              <a:rPr lang="en-US" dirty="0"/>
              <a:t>				A PE bag (</a:t>
            </a:r>
            <a:r>
              <a:rPr lang="en-US" i="1" dirty="0"/>
              <a:t>available from the PTA)</a:t>
            </a:r>
            <a:endParaRPr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Char char="*"/>
            </a:pPr>
            <a:r>
              <a:rPr lang="en-US" dirty="0"/>
              <a:t>Apron – these might already be in school and have been handed up from Year 3</a:t>
            </a:r>
            <a:endParaRPr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None/>
            </a:pPr>
            <a:r>
              <a:rPr lang="en-US" dirty="0"/>
              <a:t>	Children will need an apron or large shirt / T-shirt for art and craft activities. </a:t>
            </a:r>
            <a:endParaRPr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Char char="*"/>
            </a:pPr>
            <a:r>
              <a:rPr lang="en-US" dirty="0" err="1"/>
              <a:t>Bookbag</a:t>
            </a:r>
            <a:endParaRPr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None/>
            </a:pPr>
            <a:r>
              <a:rPr lang="en-US" dirty="0"/>
              <a:t>	Everyone needs a book bag and it must be in school everyday. Preferably without a keyring or just a small one due to fitting </a:t>
            </a:r>
            <a:r>
              <a:rPr lang="en-US" dirty="0" err="1"/>
              <a:t>bookbags</a:t>
            </a:r>
            <a:r>
              <a:rPr lang="en-US" dirty="0"/>
              <a:t> in their drawer.</a:t>
            </a:r>
            <a:endParaRPr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Char char="*"/>
            </a:pPr>
            <a:r>
              <a:rPr lang="en-US" dirty="0"/>
              <a:t>Water bottle</a:t>
            </a:r>
            <a:endParaRPr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Char char="*"/>
            </a:pPr>
            <a:r>
              <a:rPr lang="en-US" dirty="0"/>
              <a:t>Forest school – wellington boots, waterproof trousers, waterproof jacket</a:t>
            </a:r>
            <a:endParaRPr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None/>
            </a:pPr>
            <a:endParaRPr dirty="0"/>
          </a:p>
          <a:p>
            <a:pPr marL="274320" lvl="0" indent="-274320" algn="ctr" rtl="0">
              <a:lnSpc>
                <a:spcPct val="100000"/>
              </a:lnSpc>
              <a:spcBef>
                <a:spcPts val="392"/>
              </a:spcBef>
              <a:spcAft>
                <a:spcPts val="0"/>
              </a:spcAft>
              <a:buSzPct val="100000"/>
              <a:buNone/>
            </a:pPr>
            <a:r>
              <a:rPr lang="en-US" sz="2800" dirty="0"/>
              <a:t>All equipment needs to be named</a:t>
            </a:r>
            <a:endParaRPr dirty="0"/>
          </a:p>
          <a:p>
            <a:pPr marL="274320" lvl="0" indent="-274320" algn="l" rtl="0">
              <a:lnSpc>
                <a:spcPct val="100000"/>
              </a:lnSpc>
              <a:spcBef>
                <a:spcPts val="336"/>
              </a:spcBef>
              <a:spcAft>
                <a:spcPts val="0"/>
              </a:spcAft>
              <a:buSzPct val="100000"/>
              <a:buNone/>
            </a:pPr>
            <a:endParaRPr dirty="0"/>
          </a:p>
        </p:txBody>
      </p:sp>
      <p:sp>
        <p:nvSpPr>
          <p:cNvPr id="193" name="Google Shape;193;p11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Candara"/>
              <a:buNone/>
            </a:pPr>
            <a:r>
              <a:rPr lang="en-US"/>
              <a:t>What equipment does my child need?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1CFB66D4-20A0-D966-C915-8F4F5E1B48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218267" y="878277"/>
            <a:ext cx="6544733" cy="5166923"/>
          </a:xfrm>
        </p:spPr>
        <p:txBody>
          <a:bodyPr>
            <a:normAutofit/>
          </a:bodyPr>
          <a:lstStyle/>
          <a:p>
            <a:r>
              <a:rPr lang="en-GB" dirty="0"/>
              <a:t>Bringing a cuddly toy in on a Friday is a ‘thing’ that happened by accident a number of years ago. However, the children seem to enjoy it and look forward to being able to do it. </a:t>
            </a:r>
          </a:p>
          <a:p>
            <a:r>
              <a:rPr lang="en-GB" dirty="0"/>
              <a:t>They are allowed to play with the toy during Golden Time. </a:t>
            </a:r>
          </a:p>
          <a:p>
            <a:r>
              <a:rPr lang="en-GB" dirty="0"/>
              <a:t>Please make sure the toys are not too big- no bigger than the size of a book bag!</a:t>
            </a:r>
          </a:p>
          <a:p>
            <a:r>
              <a:rPr lang="en-GB" dirty="0"/>
              <a:t>And that they are not too precious!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C633BD-D4FB-A54C-5577-CB05151C27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964692"/>
            <a:ext cx="2101958" cy="23178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8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12"/>
          <p:cNvSpPr txBox="1">
            <a:spLocks noGrp="1"/>
          </p:cNvSpPr>
          <p:nvPr>
            <p:ph type="body" idx="1"/>
          </p:nvPr>
        </p:nvSpPr>
        <p:spPr>
          <a:xfrm>
            <a:off x="345595" y="2148068"/>
            <a:ext cx="8659860" cy="38118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j-lt"/>
              </a:rPr>
              <a:t>Information letters and newsletters are sent home by email.</a:t>
            </a:r>
            <a:endParaRPr dirty="0">
              <a:latin typeface="+mj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j-lt"/>
              </a:rPr>
              <a:t>Text messages are sent for short messages and reminders.</a:t>
            </a:r>
            <a:endParaRPr dirty="0">
              <a:latin typeface="+mj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j-lt"/>
              </a:rPr>
              <a:t>The school app. Provides a updates and notifications. </a:t>
            </a:r>
            <a:endParaRPr dirty="0">
              <a:latin typeface="+mj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j-lt"/>
              </a:rPr>
              <a:t>The school website has a large amount of information as well as photographs of things your child has participated in. We recommend that you check it regularly.</a:t>
            </a:r>
            <a:endParaRPr dirty="0">
              <a:latin typeface="+mj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44"/>
              </a:spcBef>
              <a:spcAft>
                <a:spcPts val="0"/>
              </a:spcAft>
              <a:buSzPct val="100000"/>
              <a:buChar char="*"/>
            </a:pPr>
            <a:r>
              <a:rPr lang="en-US" dirty="0">
                <a:latin typeface="+mj-lt"/>
              </a:rPr>
              <a:t>Dates for events are on the calendar on the website.</a:t>
            </a:r>
            <a:endParaRPr dirty="0">
              <a:latin typeface="+mj-lt"/>
            </a:endParaRPr>
          </a:p>
          <a:p>
            <a:pPr marL="576263" lvl="1" indent="-274318" algn="l" rtl="0">
              <a:lnSpc>
                <a:spcPct val="100000"/>
              </a:lnSpc>
              <a:spcBef>
                <a:spcPts val="407"/>
              </a:spcBef>
              <a:spcAft>
                <a:spcPts val="0"/>
              </a:spcAft>
              <a:buSzPct val="100000"/>
              <a:buChar char="*"/>
            </a:pPr>
            <a:r>
              <a:rPr lang="en-US" u="sng" dirty="0">
                <a:solidFill>
                  <a:schemeClr val="hlink"/>
                </a:solidFill>
                <a:hlinkClick r:id="rId3"/>
              </a:rPr>
              <a:t>www.linsladelower.co.uk</a:t>
            </a:r>
            <a:r>
              <a:rPr lang="en-US" dirty="0"/>
              <a:t> </a:t>
            </a:r>
            <a:endParaRPr dirty="0"/>
          </a:p>
        </p:txBody>
      </p:sp>
      <p:sp>
        <p:nvSpPr>
          <p:cNvPr id="199" name="Google Shape;199;p12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How will I receive information?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3"/>
          <p:cNvSpPr txBox="1">
            <a:spLocks noGrp="1"/>
          </p:cNvSpPr>
          <p:nvPr>
            <p:ph type="body" idx="1"/>
          </p:nvPr>
        </p:nvSpPr>
        <p:spPr>
          <a:xfrm>
            <a:off x="318656" y="1994686"/>
            <a:ext cx="8534400" cy="41567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20000"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If you have any concerns please speak to a member of staff.</a:t>
            </a:r>
            <a:endParaRPr dirty="0">
              <a:latin typeface="+mn-lt"/>
            </a:endParaRPr>
          </a:p>
          <a:p>
            <a:pPr marL="274320" lvl="0" indent="-1219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</a:pP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You can send an email to the teacher using the class email address – beech@linsladelower.beds.sch.uk </a:t>
            </a: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endParaRPr lang="en-US" i="1" dirty="0">
              <a:latin typeface="+mn-lt"/>
            </a:endParaRPr>
          </a:p>
          <a:p>
            <a:pPr marL="342900" lvl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FontTx/>
              <a:buChar char="-"/>
            </a:pPr>
            <a:r>
              <a:rPr lang="en-US" sz="2200" i="1" dirty="0">
                <a:latin typeface="+mn-lt"/>
              </a:rPr>
              <a:t>As you can imagine I rarely have time to read and respond to emails during a school day so if it is urgent please contact via the office. If it is personal or does not need an immediate response then please do email me directly.</a:t>
            </a:r>
          </a:p>
          <a:p>
            <a:pPr marL="342900" lvl="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FontTx/>
              <a:buChar char="-"/>
            </a:pPr>
            <a:endParaRPr i="1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We will respond if needed during school hours.</a:t>
            </a:r>
            <a:endParaRPr dirty="0">
              <a:latin typeface="+mn-lt"/>
            </a:endParaRPr>
          </a:p>
          <a:p>
            <a:pPr marL="274320" lvl="0" indent="-1219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</a:pPr>
            <a:endParaRPr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Char char="*"/>
            </a:pPr>
            <a:r>
              <a:rPr lang="en-US" dirty="0">
                <a:latin typeface="+mn-lt"/>
              </a:rPr>
              <a:t>You can also contact the school office. </a:t>
            </a:r>
            <a:endParaRPr dirty="0">
              <a:latin typeface="+mn-lt"/>
            </a:endParaRPr>
          </a:p>
        </p:txBody>
      </p:sp>
      <p:sp>
        <p:nvSpPr>
          <p:cNvPr id="205" name="Google Shape;205;p13"/>
          <p:cNvSpPr txBox="1">
            <a:spLocks noGrp="1"/>
          </p:cNvSpPr>
          <p:nvPr>
            <p:ph type="title"/>
          </p:nvPr>
        </p:nvSpPr>
        <p:spPr>
          <a:xfrm>
            <a:off x="457200" y="540629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ct val="100000"/>
              <a:buFont typeface="Candara"/>
              <a:buNone/>
            </a:pPr>
            <a:r>
              <a:rPr lang="en-US"/>
              <a:t>What do I do if I need to speak to someone?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4"/>
          <p:cNvSpPr txBox="1">
            <a:spLocks noGrp="1"/>
          </p:cNvSpPr>
          <p:nvPr>
            <p:ph type="body" idx="1"/>
          </p:nvPr>
        </p:nvSpPr>
        <p:spPr>
          <a:xfrm>
            <a:off x="664633" y="2578485"/>
            <a:ext cx="7814733" cy="34506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274320" lvl="0" indent="-27432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*"/>
            </a:pPr>
            <a:r>
              <a:rPr lang="en-US" sz="2800" dirty="0">
                <a:latin typeface="+mn-lt"/>
              </a:rPr>
              <a:t>We will contact parents either at the end of the day, email or by telephone to discuss any concerns that we have.</a:t>
            </a:r>
            <a:endParaRPr sz="2800" dirty="0">
              <a:latin typeface="+mn-lt"/>
            </a:endParaRPr>
          </a:p>
          <a:p>
            <a:pPr marL="274320" lvl="0" indent="-27432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SzPts val="2400"/>
              <a:buNone/>
            </a:pPr>
            <a:endParaRPr dirty="0"/>
          </a:p>
        </p:txBody>
      </p:sp>
      <p:sp>
        <p:nvSpPr>
          <p:cNvPr id="211" name="Google Shape;211;p14"/>
          <p:cNvSpPr txBox="1"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ndara"/>
              <a:buNone/>
            </a:pPr>
            <a:r>
              <a:rPr lang="en-US"/>
              <a:t>What if the school has concerns?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6"/>
          <p:cNvSpPr txBox="1">
            <a:spLocks noGrp="1"/>
          </p:cNvSpPr>
          <p:nvPr>
            <p:ph type="body" idx="1"/>
          </p:nvPr>
        </p:nvSpPr>
        <p:spPr>
          <a:xfrm>
            <a:off x="436652" y="860461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Candara"/>
              <a:buNone/>
            </a:pP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800"/>
              <a:buFont typeface="Candara"/>
              <a:buNone/>
            </a:pPr>
            <a:r>
              <a:rPr lang="en-US" sz="4800" b="1"/>
              <a:t>Any questions?</a:t>
            </a:r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aveform">
  <a:themeElements>
    <a:clrScheme name="Waveform">
      <a:dk1>
        <a:srgbClr val="000000"/>
      </a:dk1>
      <a:lt1>
        <a:srgbClr val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609</TotalTime>
  <Words>1687</Words>
  <Application>Microsoft Office PowerPoint</Application>
  <PresentationFormat>On-screen Show (4:3)</PresentationFormat>
  <Paragraphs>200</Paragraphs>
  <Slides>29</Slides>
  <Notes>21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Noto Sans Symbols</vt:lpstr>
      <vt:lpstr>Candara</vt:lpstr>
      <vt:lpstr>Arial</vt:lpstr>
      <vt:lpstr>Waveform</vt:lpstr>
      <vt:lpstr>PowerPoint Presentation</vt:lpstr>
      <vt:lpstr>Welcome to Beech  Class Year 4</vt:lpstr>
      <vt:lpstr>The Topics </vt:lpstr>
      <vt:lpstr>The School Day</vt:lpstr>
      <vt:lpstr>What will my child learn?</vt:lpstr>
      <vt:lpstr>PowerPoint Presentation</vt:lpstr>
      <vt:lpstr>New in Year 4</vt:lpstr>
      <vt:lpstr>Roles and Responsibilities</vt:lpstr>
      <vt:lpstr>PE</vt:lpstr>
      <vt:lpstr>Forest Schools</vt:lpstr>
      <vt:lpstr>Forest School Dates</vt:lpstr>
      <vt:lpstr>PowerPoint Presentation</vt:lpstr>
      <vt:lpstr>Reading</vt:lpstr>
      <vt:lpstr>Reading</vt:lpstr>
      <vt:lpstr>Reading</vt:lpstr>
      <vt:lpstr>How is learning assessed?</vt:lpstr>
      <vt:lpstr>Curriculum information</vt:lpstr>
      <vt:lpstr>Curriculum information</vt:lpstr>
      <vt:lpstr> Spelling and Grammar</vt:lpstr>
      <vt:lpstr>Spelling Test</vt:lpstr>
      <vt:lpstr>PowerPoint Presentation</vt:lpstr>
      <vt:lpstr>Year 4 Transition to Middle School</vt:lpstr>
      <vt:lpstr>PowerPoint Presentation</vt:lpstr>
      <vt:lpstr>What equipment does my child need?</vt:lpstr>
      <vt:lpstr>PowerPoint Presentation</vt:lpstr>
      <vt:lpstr>How will I receive information?</vt:lpstr>
      <vt:lpstr>What do I do if I need to speak to someone?</vt:lpstr>
      <vt:lpstr>What if the school has concerns?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Debra Cannings</dc:creator>
  <cp:lastModifiedBy>Claire Martin</cp:lastModifiedBy>
  <cp:revision>19</cp:revision>
  <dcterms:created xsi:type="dcterms:W3CDTF">2015-09-04T19:58:49Z</dcterms:created>
  <dcterms:modified xsi:type="dcterms:W3CDTF">2026-09-07T15:32:46Z</dcterms:modified>
</cp:coreProperties>
</file>