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 id="260" r:id="rId7"/>
    <p:sldId id="262" r:id="rId8"/>
    <p:sldId id="270" r:id="rId9"/>
    <p:sldId id="269" r:id="rId10"/>
    <p:sldId id="263" r:id="rId11"/>
    <p:sldId id="264" r:id="rId12"/>
    <p:sldId id="266" r:id="rId13"/>
    <p:sldId id="265" r:id="rId14"/>
    <p:sldId id="271" r:id="rId15"/>
    <p:sldId id="268"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4" d="100"/>
          <a:sy n="74" d="100"/>
        </p:scale>
        <p:origin x="5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816A31B-FF7B-422B-9B5F-550D2646953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1357185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16A31B-FF7B-422B-9B5F-550D2646953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2797588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816A31B-FF7B-422B-9B5F-550D2646953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635088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816A31B-FF7B-422B-9B5F-550D2646953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57825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816A31B-FF7B-422B-9B5F-550D2646953D}"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1255114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816A31B-FF7B-422B-9B5F-550D2646953D}"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3030270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16A31B-FF7B-422B-9B5F-550D2646953D}"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3360132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A31B-FF7B-422B-9B5F-550D2646953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505817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816A31B-FF7B-422B-9B5F-550D2646953D}"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460072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16A31B-FF7B-422B-9B5F-550D2646953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1332135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16A31B-FF7B-422B-9B5F-550D2646953D}"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309015-6014-45AD-80E5-36695E863D82}" type="slidenum">
              <a:rPr lang="en-GB" smtClean="0"/>
              <a:t>‹#›</a:t>
            </a:fld>
            <a:endParaRPr lang="en-GB"/>
          </a:p>
        </p:txBody>
      </p:sp>
    </p:spTree>
    <p:extLst>
      <p:ext uri="{BB962C8B-B14F-4D97-AF65-F5344CB8AC3E}">
        <p14:creationId xmlns:p14="http://schemas.microsoft.com/office/powerpoint/2010/main" val="2832240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16A31B-FF7B-422B-9B5F-550D2646953D}"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309015-6014-45AD-80E5-36695E863D82}" type="slidenum">
              <a:rPr lang="en-GB" smtClean="0"/>
              <a:t>‹#›</a:t>
            </a:fld>
            <a:endParaRPr lang="en-GB"/>
          </a:p>
        </p:txBody>
      </p:sp>
    </p:spTree>
    <p:extLst>
      <p:ext uri="{BB962C8B-B14F-4D97-AF65-F5344CB8AC3E}">
        <p14:creationId xmlns:p14="http://schemas.microsoft.com/office/powerpoint/2010/main" val="33243450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solidFill>
                  <a:srgbClr val="0070C0"/>
                </a:solidFill>
                <a:latin typeface="Comic Sans MS" panose="030F0702030302020204" pitchFamily="66" charset="0"/>
              </a:rPr>
              <a:t>Meet The Teacher</a:t>
            </a:r>
            <a:br>
              <a:rPr lang="en-GB" b="1" dirty="0" smtClean="0">
                <a:solidFill>
                  <a:srgbClr val="0070C0"/>
                </a:solidFill>
                <a:latin typeface="Comic Sans MS" panose="030F0702030302020204" pitchFamily="66" charset="0"/>
              </a:rPr>
            </a:br>
            <a:endParaRPr lang="en-GB" b="1" dirty="0">
              <a:solidFill>
                <a:srgbClr val="0070C0"/>
              </a:solidFill>
              <a:latin typeface="Comic Sans MS" panose="030F0702030302020204" pitchFamily="66" charset="0"/>
            </a:endParaRPr>
          </a:p>
        </p:txBody>
      </p:sp>
      <p:sp>
        <p:nvSpPr>
          <p:cNvPr id="3" name="Subtitle 2"/>
          <p:cNvSpPr>
            <a:spLocks noGrp="1"/>
          </p:cNvSpPr>
          <p:nvPr>
            <p:ph type="subTitle" idx="1"/>
          </p:nvPr>
        </p:nvSpPr>
        <p:spPr/>
        <p:txBody>
          <a:bodyPr>
            <a:normAutofit fontScale="55000" lnSpcReduction="20000"/>
          </a:bodyPr>
          <a:lstStyle/>
          <a:p>
            <a:r>
              <a:rPr lang="en-GB" sz="7200" dirty="0" smtClean="0">
                <a:latin typeface="Comic Sans MS" panose="030F0702030302020204" pitchFamily="66" charset="0"/>
              </a:rPr>
              <a:t>Year 3</a:t>
            </a:r>
          </a:p>
          <a:p>
            <a:endParaRPr lang="en-GB" sz="7200" dirty="0" smtClean="0">
              <a:latin typeface="Comic Sans MS" panose="030F0702030302020204" pitchFamily="66" charset="0"/>
            </a:endParaRPr>
          </a:p>
          <a:p>
            <a:r>
              <a:rPr lang="en-GB" sz="7200" dirty="0" smtClean="0">
                <a:latin typeface="Comic Sans MS" panose="030F0702030302020204" pitchFamily="66" charset="0"/>
              </a:rPr>
              <a:t>Mr Hogg</a:t>
            </a:r>
            <a:endParaRPr lang="en-GB" sz="7200" dirty="0">
              <a:latin typeface="Comic Sans MS" panose="030F0702030302020204" pitchFamily="66" charset="0"/>
            </a:endParaRPr>
          </a:p>
        </p:txBody>
      </p:sp>
    </p:spTree>
    <p:extLst>
      <p:ext uri="{BB962C8B-B14F-4D97-AF65-F5344CB8AC3E}">
        <p14:creationId xmlns:p14="http://schemas.microsoft.com/office/powerpoint/2010/main" val="4048692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The School Day</a:t>
            </a:r>
            <a:endParaRPr lang="en-GB" dirty="0">
              <a:latin typeface="Comic Sans MS" panose="030F0702030302020204" pitchFamily="66" charset="0"/>
            </a:endParaRPr>
          </a:p>
        </p:txBody>
      </p:sp>
      <p:sp>
        <p:nvSpPr>
          <p:cNvPr id="3" name="Content Placeholder 2"/>
          <p:cNvSpPr>
            <a:spLocks noGrp="1"/>
          </p:cNvSpPr>
          <p:nvPr>
            <p:ph idx="1"/>
          </p:nvPr>
        </p:nvSpPr>
        <p:spPr>
          <a:xfrm>
            <a:off x="139931" y="1609494"/>
            <a:ext cx="11912137" cy="4351338"/>
          </a:xfrm>
        </p:spPr>
        <p:txBody>
          <a:bodyPr/>
          <a:lstStyle/>
          <a:p>
            <a:pPr marL="0" indent="0">
              <a:buNone/>
            </a:pPr>
            <a:r>
              <a:rPr lang="en-GB" dirty="0" smtClean="0">
                <a:latin typeface="Comic Sans MS" panose="030F0702030302020204" pitchFamily="66" charset="0"/>
              </a:rPr>
              <a:t>Start and Finish times: 8:45 – 3:25 (Learning starts at 9:00)</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Break: 10:30 </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Lunch: 12:20 – Play</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12:50 – Eat </a:t>
            </a:r>
            <a:r>
              <a:rPr lang="en-GB" sz="2000" dirty="0" smtClean="0">
                <a:solidFill>
                  <a:srgbClr val="0070C0"/>
                </a:solidFill>
                <a:latin typeface="Comic Sans MS" panose="030F0702030302020204" pitchFamily="66" charset="0"/>
              </a:rPr>
              <a:t>(It’s a long morning so a healthy snack might be needed for break time.)</a:t>
            </a:r>
          </a:p>
          <a:p>
            <a:pPr marL="0" indent="0">
              <a:buNone/>
            </a:pPr>
            <a:endParaRPr lang="en-GB" sz="2000" dirty="0">
              <a:solidFill>
                <a:srgbClr val="0070C0"/>
              </a:solidFill>
              <a:latin typeface="Comic Sans MS" panose="030F0702030302020204" pitchFamily="66" charset="0"/>
            </a:endParaRPr>
          </a:p>
          <a:p>
            <a:pPr marL="0" indent="0">
              <a:buNone/>
            </a:pPr>
            <a:r>
              <a:rPr lang="en-GB" sz="2000" dirty="0" smtClean="0">
                <a:solidFill>
                  <a:srgbClr val="0070C0"/>
                </a:solidFill>
                <a:latin typeface="Comic Sans MS" panose="030F0702030302020204" pitchFamily="66" charset="0"/>
              </a:rPr>
              <a:t>Toilet and drink breaks – Children are always allowed a drink or trip to the toilet, but may have to wait a few minutes for the most appropriate time within the lesson.</a:t>
            </a:r>
          </a:p>
        </p:txBody>
      </p:sp>
    </p:spTree>
    <p:extLst>
      <p:ext uri="{BB962C8B-B14F-4D97-AF65-F5344CB8AC3E}">
        <p14:creationId xmlns:p14="http://schemas.microsoft.com/office/powerpoint/2010/main" val="757240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What the children need.</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GB" dirty="0" smtClean="0">
                <a:latin typeface="Comic Sans MS" panose="030F0702030302020204" pitchFamily="66" charset="0"/>
              </a:rPr>
              <a:t>Book bag</a:t>
            </a:r>
          </a:p>
          <a:p>
            <a:r>
              <a:rPr lang="en-GB" dirty="0" smtClean="0">
                <a:latin typeface="Comic Sans MS" panose="030F0702030302020204" pitchFamily="66" charset="0"/>
              </a:rPr>
              <a:t>Water bottle</a:t>
            </a:r>
          </a:p>
          <a:p>
            <a:r>
              <a:rPr lang="en-GB" dirty="0" smtClean="0">
                <a:latin typeface="Comic Sans MS" panose="030F0702030302020204" pitchFamily="66" charset="0"/>
              </a:rPr>
              <a:t>Healthy snack (optional)</a:t>
            </a:r>
          </a:p>
          <a:p>
            <a:r>
              <a:rPr lang="en-GB" dirty="0" smtClean="0">
                <a:latin typeface="Comic Sans MS" panose="030F0702030302020204" pitchFamily="66" charset="0"/>
              </a:rPr>
              <a:t>Coat </a:t>
            </a:r>
          </a:p>
          <a:p>
            <a:r>
              <a:rPr lang="en-GB" dirty="0" smtClean="0">
                <a:latin typeface="Comic Sans MS" panose="030F0702030302020204" pitchFamily="66" charset="0"/>
              </a:rPr>
              <a:t>PE kit</a:t>
            </a:r>
          </a:p>
          <a:p>
            <a:r>
              <a:rPr lang="en-GB" dirty="0" smtClean="0">
                <a:latin typeface="Comic Sans MS" panose="030F0702030302020204" pitchFamily="66" charset="0"/>
              </a:rPr>
              <a:t>Forest school kit </a:t>
            </a:r>
            <a:r>
              <a:rPr lang="en-GB" dirty="0" smtClean="0">
                <a:solidFill>
                  <a:srgbClr val="FF0000"/>
                </a:solidFill>
                <a:latin typeface="Comic Sans MS" panose="030F0702030302020204" pitchFamily="66" charset="0"/>
              </a:rPr>
              <a:t>(To </a:t>
            </a:r>
            <a:r>
              <a:rPr lang="en-GB" dirty="0" smtClean="0">
                <a:solidFill>
                  <a:srgbClr val="FF0000"/>
                </a:solidFill>
                <a:latin typeface="Comic Sans MS" panose="030F0702030302020204" pitchFamily="66" charset="0"/>
              </a:rPr>
              <a:t>be kept in school this year.)</a:t>
            </a:r>
            <a:endParaRPr lang="en-GB" dirty="0">
              <a:solidFill>
                <a:srgbClr val="FF0000"/>
              </a:solidFill>
              <a:latin typeface="Comic Sans MS" panose="030F0702030302020204" pitchFamily="66" charset="0"/>
            </a:endParaRPr>
          </a:p>
          <a:p>
            <a:pPr marL="0" indent="0">
              <a:buNone/>
            </a:pPr>
            <a:r>
              <a:rPr lang="en-GB" dirty="0" smtClean="0">
                <a:solidFill>
                  <a:srgbClr val="0070C0"/>
                </a:solidFill>
                <a:latin typeface="Comic Sans MS" panose="030F0702030302020204" pitchFamily="66" charset="0"/>
              </a:rPr>
              <a:t>Please, please, please check everything is clearly named – with an up-to-date name.)</a:t>
            </a:r>
          </a:p>
          <a:p>
            <a:endParaRPr lang="en-GB" dirty="0"/>
          </a:p>
        </p:txBody>
      </p:sp>
    </p:spTree>
    <p:extLst>
      <p:ext uri="{BB962C8B-B14F-4D97-AF65-F5344CB8AC3E}">
        <p14:creationId xmlns:p14="http://schemas.microsoft.com/office/powerpoint/2010/main" val="3904872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Timetable</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GB" b="1" dirty="0" smtClean="0">
                <a:solidFill>
                  <a:srgbClr val="0070C0"/>
                </a:solidFill>
                <a:latin typeface="Comic Sans MS" panose="030F0702030302020204" pitchFamily="66" charset="0"/>
              </a:rPr>
              <a:t>English</a:t>
            </a:r>
          </a:p>
          <a:p>
            <a:pPr marL="0" indent="0">
              <a:buNone/>
            </a:pPr>
            <a:r>
              <a:rPr lang="en-GB" dirty="0" smtClean="0">
                <a:latin typeface="Comic Sans MS" panose="030F0702030302020204" pitchFamily="66" charset="0"/>
              </a:rPr>
              <a:t>Reading: Whole class guided reading session once a week.</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Small group guided reading once a week.</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Reading for pleasure in the book corner once a week</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Writing : An extended focussed spelling and handwriting 	  	       	      session once a week. </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Genre based sessions 3 times a week. </a:t>
            </a:r>
          </a:p>
          <a:p>
            <a:pPr marL="0" indent="0">
              <a:buNone/>
            </a:pPr>
            <a:r>
              <a:rPr lang="en-GB" dirty="0">
                <a:latin typeface="Comic Sans MS" panose="030F0702030302020204" pitchFamily="66" charset="0"/>
              </a:rPr>
              <a:t> </a:t>
            </a:r>
            <a:r>
              <a:rPr lang="en-GB" dirty="0" smtClean="0">
                <a:latin typeface="Comic Sans MS" panose="030F0702030302020204" pitchFamily="66" charset="0"/>
              </a:rPr>
              <a:t>             A grammar focus lesson once a week.</a:t>
            </a:r>
          </a:p>
        </p:txBody>
      </p:sp>
    </p:spTree>
    <p:extLst>
      <p:ext uri="{BB962C8B-B14F-4D97-AF65-F5344CB8AC3E}">
        <p14:creationId xmlns:p14="http://schemas.microsoft.com/office/powerpoint/2010/main" val="3643134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849" y="218941"/>
            <a:ext cx="11603865" cy="5287830"/>
          </a:xfrm>
        </p:spPr>
        <p:txBody>
          <a:bodyPr>
            <a:normAutofit/>
          </a:bodyPr>
          <a:lstStyle/>
          <a:p>
            <a:pPr marL="0" indent="0">
              <a:buNone/>
            </a:pPr>
            <a:r>
              <a:rPr lang="en-GB" dirty="0" smtClean="0">
                <a:solidFill>
                  <a:srgbClr val="0070C0"/>
                </a:solidFill>
                <a:latin typeface="Comic Sans MS" panose="030F0702030302020204" pitchFamily="66" charset="0"/>
              </a:rPr>
              <a:t>Maths:</a:t>
            </a:r>
            <a:r>
              <a:rPr lang="en-GB" dirty="0" smtClean="0">
                <a:latin typeface="Comic Sans MS" panose="030F0702030302020204" pitchFamily="66" charset="0"/>
              </a:rPr>
              <a:t> 4 maths sessions a week – that include a fluency 	   	   activity 4 times a week.</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Cracking times tables activity once a week. </a:t>
            </a:r>
            <a:r>
              <a:rPr lang="en-GB" sz="1800" dirty="0" smtClean="0">
                <a:solidFill>
                  <a:srgbClr val="0070C0"/>
                </a:solidFill>
                <a:latin typeface="Comic Sans MS" panose="030F0702030302020204" pitchFamily="66" charset="0"/>
              </a:rPr>
              <a:t>(Activity sheet will be sent home on Friday for families to see progress and provide support.)</a:t>
            </a:r>
          </a:p>
          <a:p>
            <a:pPr marL="0" indent="0">
              <a:buNone/>
            </a:pPr>
            <a:endParaRPr lang="en-GB" sz="1800" dirty="0">
              <a:solidFill>
                <a:srgbClr val="0070C0"/>
              </a:solidFill>
              <a:latin typeface="Comic Sans MS" panose="030F0702030302020204" pitchFamily="66" charset="0"/>
            </a:endParaRPr>
          </a:p>
          <a:p>
            <a:pPr marL="0" indent="0">
              <a:buNone/>
            </a:pPr>
            <a:r>
              <a:rPr lang="en-GB" dirty="0" smtClean="0">
                <a:solidFill>
                  <a:srgbClr val="0070C0"/>
                </a:solidFill>
                <a:latin typeface="Comic Sans MS" panose="030F0702030302020204" pitchFamily="66" charset="0"/>
              </a:rPr>
              <a:t>Science: </a:t>
            </a:r>
            <a:r>
              <a:rPr lang="en-GB" dirty="0" smtClean="0">
                <a:latin typeface="Comic Sans MS" panose="030F0702030302020204" pitchFamily="66" charset="0"/>
              </a:rPr>
              <a:t>1 extended session a week. </a:t>
            </a:r>
            <a:r>
              <a:rPr lang="en-GB" sz="1800" dirty="0" smtClean="0">
                <a:solidFill>
                  <a:srgbClr val="0070C0"/>
                </a:solidFill>
                <a:latin typeface="Comic Sans MS" panose="030F0702030302020204" pitchFamily="66" charset="0"/>
              </a:rPr>
              <a:t>(Learning also reinforced and revisited during Topic work.)</a:t>
            </a:r>
          </a:p>
          <a:p>
            <a:pPr marL="0" indent="0">
              <a:buNone/>
            </a:pPr>
            <a:endParaRPr lang="en-GB" sz="1800" dirty="0">
              <a:solidFill>
                <a:srgbClr val="0070C0"/>
              </a:solidFill>
              <a:latin typeface="Comic Sans MS" panose="030F0702030302020204" pitchFamily="66" charset="0"/>
            </a:endParaRPr>
          </a:p>
          <a:p>
            <a:pPr marL="0" indent="0">
              <a:buNone/>
            </a:pPr>
            <a:r>
              <a:rPr lang="en-GB" dirty="0" smtClean="0">
                <a:solidFill>
                  <a:srgbClr val="0070C0"/>
                </a:solidFill>
                <a:latin typeface="Comic Sans MS" panose="030F0702030302020204" pitchFamily="66" charset="0"/>
              </a:rPr>
              <a:t>Topic - history, geography, art and DT: </a:t>
            </a:r>
            <a:r>
              <a:rPr lang="en-GB" dirty="0" smtClean="0">
                <a:latin typeface="Comic Sans MS" panose="030F0702030302020204" pitchFamily="66" charset="0"/>
              </a:rPr>
              <a:t> 1-2 sessions a week – See curriculum overview on the Cherry class page for more details.</a:t>
            </a:r>
          </a:p>
          <a:p>
            <a:pPr marL="0" indent="0">
              <a:buNone/>
            </a:pPr>
            <a:r>
              <a:rPr lang="en-GB" dirty="0">
                <a:solidFill>
                  <a:srgbClr val="0070C0"/>
                </a:solidFill>
                <a:latin typeface="Comic Sans MS" panose="030F0702030302020204" pitchFamily="66" charset="0"/>
              </a:rPr>
              <a:t> </a:t>
            </a:r>
            <a:r>
              <a:rPr lang="en-GB" dirty="0" smtClean="0">
                <a:solidFill>
                  <a:srgbClr val="0070C0"/>
                </a:solidFill>
                <a:latin typeface="Comic Sans MS" panose="030F0702030302020204" pitchFamily="66" charset="0"/>
              </a:rPr>
              <a:t>           </a:t>
            </a:r>
          </a:p>
        </p:txBody>
      </p:sp>
      <p:sp>
        <p:nvSpPr>
          <p:cNvPr id="4" name="TextBox 3"/>
          <p:cNvSpPr txBox="1"/>
          <p:nvPr/>
        </p:nvSpPr>
        <p:spPr>
          <a:xfrm>
            <a:off x="450761" y="5119540"/>
            <a:ext cx="11642501" cy="1384995"/>
          </a:xfrm>
          <a:prstGeom prst="rect">
            <a:avLst/>
          </a:prstGeom>
          <a:noFill/>
        </p:spPr>
        <p:txBody>
          <a:bodyPr wrap="square" rtlCol="0">
            <a:spAutoFit/>
          </a:bodyPr>
          <a:lstStyle/>
          <a:p>
            <a:r>
              <a:rPr lang="en-GB" sz="2800" dirty="0" smtClean="0">
                <a:latin typeface="Comic Sans MS" panose="030F0702030302020204" pitchFamily="66" charset="0"/>
              </a:rPr>
              <a:t>PSHE (Jigsaw), French and RE also taught once a week</a:t>
            </a:r>
            <a:r>
              <a:rPr lang="en-GB" dirty="0" smtClean="0">
                <a:latin typeface="Comic Sans MS" panose="030F0702030302020204" pitchFamily="66" charset="0"/>
              </a:rPr>
              <a:t>.</a:t>
            </a:r>
          </a:p>
          <a:p>
            <a:endParaRPr lang="en-GB" sz="2800" dirty="0" smtClean="0">
              <a:latin typeface="Comic Sans MS" panose="030F0702030302020204" pitchFamily="66" charset="0"/>
            </a:endParaRPr>
          </a:p>
          <a:p>
            <a:r>
              <a:rPr lang="en-GB" sz="2800" dirty="0" smtClean="0">
                <a:solidFill>
                  <a:srgbClr val="0070C0"/>
                </a:solidFill>
                <a:latin typeface="Comic Sans MS" panose="030F0702030302020204" pitchFamily="66" charset="0"/>
              </a:rPr>
              <a:t>Computing and Music: </a:t>
            </a:r>
            <a:r>
              <a:rPr lang="en-GB" sz="2800" dirty="0" smtClean="0">
                <a:latin typeface="Comic Sans MS" panose="030F0702030302020204" pitchFamily="66" charset="0"/>
              </a:rPr>
              <a:t>1 session a week - alternating each half term</a:t>
            </a:r>
            <a:endParaRPr lang="en-GB" sz="2800" dirty="0">
              <a:latin typeface="Comic Sans MS" panose="030F0702030302020204" pitchFamily="66" charset="0"/>
            </a:endParaRPr>
          </a:p>
        </p:txBody>
      </p:sp>
    </p:spTree>
    <p:extLst>
      <p:ext uri="{BB962C8B-B14F-4D97-AF65-F5344CB8AC3E}">
        <p14:creationId xmlns:p14="http://schemas.microsoft.com/office/powerpoint/2010/main" val="3623489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8889" y="425003"/>
            <a:ext cx="10746971" cy="5808371"/>
          </a:xfrm>
        </p:spPr>
        <p:txBody>
          <a:bodyPr>
            <a:normAutofit fontScale="85000" lnSpcReduction="20000"/>
          </a:bodyPr>
          <a:lstStyle/>
          <a:p>
            <a:pPr marL="0" indent="0">
              <a:buNone/>
            </a:pPr>
            <a:r>
              <a:rPr lang="en-GB" dirty="0" smtClean="0">
                <a:solidFill>
                  <a:srgbClr val="0070C0"/>
                </a:solidFill>
                <a:latin typeface="Comic Sans MS" panose="030F0702030302020204" pitchFamily="66" charset="0"/>
              </a:rPr>
              <a:t>PE</a:t>
            </a:r>
            <a:r>
              <a:rPr lang="en-GB" dirty="0" smtClean="0">
                <a:latin typeface="Comic Sans MS" panose="030F0702030302020204" pitchFamily="66" charset="0"/>
              </a:rPr>
              <a:t> will be taught by The Future Games on </a:t>
            </a:r>
            <a:r>
              <a:rPr lang="en-GB" dirty="0" smtClean="0">
                <a:solidFill>
                  <a:srgbClr val="0070C0"/>
                </a:solidFill>
                <a:latin typeface="Comic Sans MS" panose="030F0702030302020204" pitchFamily="66" charset="0"/>
              </a:rPr>
              <a:t>Tuesday</a:t>
            </a:r>
            <a:r>
              <a:rPr lang="en-GB" dirty="0" smtClean="0">
                <a:latin typeface="Comic Sans MS" panose="030F0702030302020204" pitchFamily="66" charset="0"/>
              </a:rPr>
              <a:t> </a:t>
            </a:r>
            <a:r>
              <a:rPr lang="en-GB" dirty="0" smtClean="0">
                <a:latin typeface="Comic Sans MS" panose="030F0702030302020204" pitchFamily="66" charset="0"/>
              </a:rPr>
              <a:t>afternoons. PE kits stay in school and are sent home to be washed at the end of each half term. </a:t>
            </a:r>
          </a:p>
          <a:p>
            <a:pPr marL="0" indent="0">
              <a:buNone/>
            </a:pPr>
            <a:endParaRPr lang="en-GB" dirty="0">
              <a:latin typeface="Comic Sans MS" panose="030F0702030302020204" pitchFamily="66" charset="0"/>
            </a:endParaRPr>
          </a:p>
          <a:p>
            <a:pPr marL="0" indent="0">
              <a:buNone/>
            </a:pPr>
            <a:r>
              <a:rPr lang="en-GB" dirty="0" smtClean="0">
                <a:solidFill>
                  <a:srgbClr val="7030A0"/>
                </a:solidFill>
                <a:latin typeface="Comic Sans MS" panose="030F0702030302020204" pitchFamily="66" charset="0"/>
              </a:rPr>
              <a:t>Forest School </a:t>
            </a:r>
            <a:r>
              <a:rPr lang="en-GB" dirty="0" smtClean="0">
                <a:latin typeface="Comic Sans MS" panose="030F0702030302020204" pitchFamily="66" charset="0"/>
              </a:rPr>
              <a:t>-  Our Forest School day is </a:t>
            </a:r>
            <a:r>
              <a:rPr lang="en-GB" b="1" dirty="0" smtClean="0">
                <a:solidFill>
                  <a:srgbClr val="7030A0"/>
                </a:solidFill>
                <a:latin typeface="Comic Sans MS" panose="030F0702030302020204" pitchFamily="66" charset="0"/>
              </a:rPr>
              <a:t>Wednesday</a:t>
            </a:r>
            <a:r>
              <a:rPr lang="en-GB" b="1" dirty="0" smtClean="0">
                <a:solidFill>
                  <a:srgbClr val="7030A0"/>
                </a:solidFill>
                <a:latin typeface="Comic Sans MS" panose="030F0702030302020204" pitchFamily="66" charset="0"/>
              </a:rPr>
              <a:t>. </a:t>
            </a:r>
            <a:endParaRPr lang="en-GB" b="1" dirty="0" smtClean="0">
              <a:solidFill>
                <a:srgbClr val="7030A0"/>
              </a:solidFill>
              <a:latin typeface="Comic Sans MS" panose="030F0702030302020204" pitchFamily="66" charset="0"/>
            </a:endParaRPr>
          </a:p>
          <a:p>
            <a:pPr marL="0" indent="0">
              <a:buNone/>
            </a:pPr>
            <a:r>
              <a:rPr lang="en-GB" dirty="0" smtClean="0">
                <a:latin typeface="Comic Sans MS" panose="030F0702030302020204" pitchFamily="66" charset="0"/>
              </a:rPr>
              <a:t>The children will</a:t>
            </a:r>
            <a:r>
              <a:rPr lang="en-GB" dirty="0" smtClean="0">
                <a:latin typeface="Comic Sans MS" panose="030F0702030302020204" pitchFamily="66" charset="0"/>
              </a:rPr>
              <a:t> </a:t>
            </a:r>
            <a:r>
              <a:rPr lang="en-GB" dirty="0" smtClean="0">
                <a:latin typeface="Comic Sans MS" panose="030F0702030302020204" pitchFamily="66" charset="0"/>
              </a:rPr>
              <a:t>have </a:t>
            </a:r>
            <a:r>
              <a:rPr lang="en-GB" dirty="0" smtClean="0">
                <a:latin typeface="Comic Sans MS" panose="030F0702030302020204" pitchFamily="66" charset="0"/>
              </a:rPr>
              <a:t>a </a:t>
            </a:r>
            <a:r>
              <a:rPr lang="en-GB" dirty="0" smtClean="0">
                <a:latin typeface="Comic Sans MS" panose="030F0702030302020204" pitchFamily="66" charset="0"/>
              </a:rPr>
              <a:t>Forest School session </a:t>
            </a:r>
            <a:r>
              <a:rPr lang="en-GB" dirty="0" smtClean="0">
                <a:latin typeface="Comic Sans MS" panose="030F0702030302020204" pitchFamily="66" charset="0"/>
              </a:rPr>
              <a:t>every three </a:t>
            </a:r>
            <a:r>
              <a:rPr lang="en-GB" dirty="0" smtClean="0">
                <a:latin typeface="Comic Sans MS" panose="030F0702030302020204" pitchFamily="66" charset="0"/>
              </a:rPr>
              <a:t>weeks, but they will be split into two groups, with each group having their turn on alternate weeks. </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E.G Week 1: Group A     Week 2: Group B     Week 3: None     </a:t>
            </a:r>
            <a:endParaRPr lang="en-GB" dirty="0" smtClean="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Kit</a:t>
            </a:r>
            <a:r>
              <a:rPr lang="en-GB" dirty="0" smtClean="0">
                <a:latin typeface="Comic Sans MS" panose="030F0702030302020204" pitchFamily="66" charset="0"/>
              </a:rPr>
              <a:t>: Wellies, Waterproof coat</a:t>
            </a:r>
          </a:p>
          <a:p>
            <a:pPr marL="0" indent="0">
              <a:buNone/>
            </a:pPr>
            <a:r>
              <a:rPr lang="en-GB" dirty="0" smtClean="0">
                <a:latin typeface="Comic Sans MS" panose="030F0702030302020204" pitchFamily="66" charset="0"/>
              </a:rPr>
              <a:t>Waterproof </a:t>
            </a:r>
            <a:r>
              <a:rPr lang="en-GB" dirty="0" smtClean="0">
                <a:latin typeface="Comic Sans MS" panose="030F0702030302020204" pitchFamily="66" charset="0"/>
              </a:rPr>
              <a:t>trousers. </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Dates: I will put our forest school dates up on the class page on the website once they have been finalised but as kits will remain in school this isn’t quite so necessary. </a:t>
            </a:r>
            <a:endParaRPr lang="en-GB" dirty="0">
              <a:latin typeface="Comic Sans MS" panose="030F0702030302020204" pitchFamily="66" charset="0"/>
            </a:endParaRPr>
          </a:p>
          <a:p>
            <a:pPr marL="0" indent="0">
              <a:buNone/>
            </a:pPr>
            <a:endParaRPr lang="en-GB" sz="16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34886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99" y="0"/>
            <a:ext cx="10515600" cy="1325563"/>
          </a:xfrm>
        </p:spPr>
        <p:txBody>
          <a:bodyPr/>
          <a:lstStyle/>
          <a:p>
            <a:r>
              <a:rPr lang="en-GB" dirty="0" smtClean="0">
                <a:latin typeface="Comic Sans MS" panose="030F0702030302020204" pitchFamily="66" charset="0"/>
              </a:rPr>
              <a:t>Homework</a:t>
            </a:r>
            <a:endParaRPr lang="en-GB" dirty="0">
              <a:latin typeface="Comic Sans MS" panose="030F0702030302020204" pitchFamily="66" charset="0"/>
            </a:endParaRPr>
          </a:p>
        </p:txBody>
      </p:sp>
      <p:sp>
        <p:nvSpPr>
          <p:cNvPr id="3" name="Content Placeholder 2"/>
          <p:cNvSpPr>
            <a:spLocks noGrp="1"/>
          </p:cNvSpPr>
          <p:nvPr>
            <p:ph idx="1"/>
          </p:nvPr>
        </p:nvSpPr>
        <p:spPr>
          <a:xfrm>
            <a:off x="386365" y="1043189"/>
            <a:ext cx="11307651" cy="5653825"/>
          </a:xfrm>
        </p:spPr>
        <p:txBody>
          <a:bodyPr>
            <a:normAutofit/>
          </a:bodyPr>
          <a:lstStyle/>
          <a:p>
            <a:r>
              <a:rPr lang="en-GB" dirty="0" smtClean="0">
                <a:solidFill>
                  <a:srgbClr val="0070C0"/>
                </a:solidFill>
              </a:rPr>
              <a:t>When?: </a:t>
            </a:r>
            <a:r>
              <a:rPr lang="en-GB" b="1" dirty="0" smtClean="0">
                <a:solidFill>
                  <a:srgbClr val="7030A0"/>
                </a:solidFill>
              </a:rPr>
              <a:t>Friday</a:t>
            </a:r>
            <a:r>
              <a:rPr lang="en-GB" dirty="0" smtClean="0"/>
              <a:t> - via an emailed homework bulletin. This will also contain some brief information about what the children have been up to in their English and maths sessions.  </a:t>
            </a:r>
          </a:p>
          <a:p>
            <a:r>
              <a:rPr lang="en-GB" dirty="0" smtClean="0">
                <a:solidFill>
                  <a:srgbClr val="0070C0"/>
                </a:solidFill>
              </a:rPr>
              <a:t>What?</a:t>
            </a:r>
            <a:r>
              <a:rPr lang="en-GB" dirty="0" smtClean="0"/>
              <a:t>: </a:t>
            </a:r>
            <a:r>
              <a:rPr lang="en-GB" b="1" dirty="0" smtClean="0">
                <a:solidFill>
                  <a:srgbClr val="7030A0"/>
                </a:solidFill>
              </a:rPr>
              <a:t>Reading</a:t>
            </a:r>
            <a:r>
              <a:rPr lang="en-GB" dirty="0" smtClean="0"/>
              <a:t> – children are encouraged to read their home reading book as regularly as possible. I will be awarding Leo’s to anyone who has 3 entries or more in their reading diary at the end of a week. Books can be changed daily by the children – I will try to give reminders</a:t>
            </a:r>
            <a:r>
              <a:rPr lang="en-GB" dirty="0" smtClean="0"/>
              <a:t>! </a:t>
            </a:r>
            <a:r>
              <a:rPr lang="en-GB" dirty="0" smtClean="0">
                <a:solidFill>
                  <a:srgbClr val="FF0000"/>
                </a:solidFill>
              </a:rPr>
              <a:t>*However, if you were expecting your child to change their book, and they haven’t, then please send them back up the classroom at home time to change it. </a:t>
            </a:r>
          </a:p>
          <a:p>
            <a:r>
              <a:rPr lang="en-GB" dirty="0" smtClean="0"/>
              <a:t> </a:t>
            </a:r>
            <a:r>
              <a:rPr lang="en-GB" dirty="0" smtClean="0"/>
              <a:t>Please can </a:t>
            </a:r>
            <a:r>
              <a:rPr lang="en-GB" b="1" u="sng" dirty="0" smtClean="0"/>
              <a:t>an adult </a:t>
            </a:r>
            <a:r>
              <a:rPr lang="en-GB" dirty="0" smtClean="0"/>
              <a:t>complete the reading diary. </a:t>
            </a:r>
            <a:endParaRPr lang="en-GB" dirty="0" smtClean="0"/>
          </a:p>
          <a:p>
            <a:endParaRPr lang="en-GB" dirty="0" smtClean="0"/>
          </a:p>
          <a:p>
            <a:pPr marL="0" indent="0">
              <a:buNone/>
            </a:pPr>
            <a:r>
              <a:rPr lang="en-GB" dirty="0"/>
              <a:t>	</a:t>
            </a:r>
            <a:r>
              <a:rPr lang="en-GB" b="1" dirty="0" smtClean="0">
                <a:solidFill>
                  <a:srgbClr val="7030A0"/>
                </a:solidFill>
              </a:rPr>
              <a:t>Spelling</a:t>
            </a:r>
            <a:r>
              <a:rPr lang="en-GB" dirty="0" smtClean="0"/>
              <a:t> – There are 2 groups of spellings to practise each week. </a:t>
            </a:r>
            <a:r>
              <a:rPr lang="en-GB" b="1" u="sng" dirty="0" smtClean="0"/>
              <a:t>Focus words </a:t>
            </a:r>
            <a:r>
              <a:rPr lang="en-GB" dirty="0" smtClean="0"/>
              <a:t>and </a:t>
            </a:r>
            <a:r>
              <a:rPr lang="en-GB" b="1" u="sng" dirty="0" smtClean="0"/>
              <a:t>Common exception words</a:t>
            </a:r>
            <a:r>
              <a:rPr lang="en-GB" dirty="0" smtClean="0"/>
              <a:t>. </a:t>
            </a:r>
          </a:p>
          <a:p>
            <a:pPr marL="0" indent="0">
              <a:buNone/>
            </a:pPr>
            <a:endParaRPr lang="en-GB" dirty="0"/>
          </a:p>
        </p:txBody>
      </p:sp>
    </p:spTree>
    <p:extLst>
      <p:ext uri="{BB962C8B-B14F-4D97-AF65-F5344CB8AC3E}">
        <p14:creationId xmlns:p14="http://schemas.microsoft.com/office/powerpoint/2010/main" val="1019287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59" y="383190"/>
            <a:ext cx="10515600" cy="5927457"/>
          </a:xfrm>
        </p:spPr>
        <p:txBody>
          <a:bodyPr>
            <a:normAutofit fontScale="85000" lnSpcReduction="20000"/>
          </a:bodyPr>
          <a:lstStyle/>
          <a:p>
            <a:pPr marL="0" indent="0">
              <a:buNone/>
            </a:pPr>
            <a:r>
              <a:rPr lang="en-GB" b="1" dirty="0"/>
              <a:t>Common exception words - </a:t>
            </a:r>
            <a:r>
              <a:rPr lang="en-GB" dirty="0"/>
              <a:t>The children </a:t>
            </a:r>
            <a:r>
              <a:rPr lang="en-GB" dirty="0" smtClean="0"/>
              <a:t>will be</a:t>
            </a:r>
            <a:r>
              <a:rPr lang="en-GB" dirty="0" smtClean="0"/>
              <a:t> </a:t>
            </a:r>
            <a:r>
              <a:rPr lang="en-GB" dirty="0"/>
              <a:t>assessed on the year 1 and 2 Common Exception Words. These are words that the </a:t>
            </a:r>
            <a:r>
              <a:rPr lang="en-GB" dirty="0" smtClean="0"/>
              <a:t>children should </a:t>
            </a:r>
            <a:r>
              <a:rPr lang="en-GB" dirty="0"/>
              <a:t>be able to spell by the end of KS1 but can’t be sounded out which makes them tricky to spell. You will receive a sheet with the words your child needs to learn highlighted. They will need to practise a few words from this list each week across the term. </a:t>
            </a:r>
            <a:endParaRPr lang="en-GB" dirty="0" smtClean="0"/>
          </a:p>
          <a:p>
            <a:pPr marL="0" indent="0">
              <a:buNone/>
            </a:pPr>
            <a:endParaRPr lang="en-GB" dirty="0"/>
          </a:p>
          <a:p>
            <a:pPr marL="0" indent="0">
              <a:buNone/>
            </a:pPr>
            <a:r>
              <a:rPr lang="en-GB" dirty="0" smtClean="0"/>
              <a:t>Children </a:t>
            </a:r>
            <a:r>
              <a:rPr lang="en-GB" dirty="0"/>
              <a:t>who are </a:t>
            </a:r>
            <a:r>
              <a:rPr lang="en-GB" dirty="0" smtClean="0"/>
              <a:t>already able </a:t>
            </a:r>
            <a:r>
              <a:rPr lang="en-GB" dirty="0"/>
              <a:t>to spell most of these </a:t>
            </a:r>
            <a:r>
              <a:rPr lang="en-GB" dirty="0" smtClean="0"/>
              <a:t>words </a:t>
            </a:r>
            <a:r>
              <a:rPr lang="en-GB" dirty="0"/>
              <a:t>will start to learn the year 3 and 4 Common Exception Words. </a:t>
            </a:r>
            <a:r>
              <a:rPr lang="en-GB" i="1" u="sng" dirty="0"/>
              <a:t>I will send out a group of these words each week on the homework bulletin. </a:t>
            </a:r>
            <a:endParaRPr lang="en-GB" i="1" u="sng" dirty="0" smtClean="0"/>
          </a:p>
          <a:p>
            <a:pPr marL="0" indent="0">
              <a:buNone/>
            </a:pPr>
            <a:endParaRPr lang="en-GB" i="1" u="sng" dirty="0"/>
          </a:p>
          <a:p>
            <a:pPr marL="0" indent="0">
              <a:buNone/>
            </a:pPr>
            <a:r>
              <a:rPr lang="en-GB" dirty="0" smtClean="0"/>
              <a:t>At </a:t>
            </a:r>
            <a:r>
              <a:rPr lang="en-GB" dirty="0"/>
              <a:t>the end of each half term children will be assessed on the words they’ve been practising to see if they are ready to move up to the next </a:t>
            </a:r>
            <a:r>
              <a:rPr lang="en-GB" dirty="0" smtClean="0"/>
              <a:t>group </a:t>
            </a:r>
            <a:r>
              <a:rPr lang="en-GB" dirty="0"/>
              <a:t>of spellings or whether they need to have another try at leaning their list.  </a:t>
            </a:r>
            <a:endParaRPr lang="en-GB" dirty="0" smtClean="0"/>
          </a:p>
          <a:p>
            <a:pPr marL="0" indent="0">
              <a:buNone/>
            </a:pPr>
            <a:endParaRPr lang="en-GB" dirty="0"/>
          </a:p>
          <a:p>
            <a:pPr marL="0" indent="0">
              <a:buNone/>
            </a:pPr>
            <a:r>
              <a:rPr lang="en-GB" dirty="0" smtClean="0"/>
              <a:t>This </a:t>
            </a:r>
            <a:r>
              <a:rPr lang="en-GB" dirty="0"/>
              <a:t>year I will be using the Ed Shed App for children to practise these common exception words, and they will also have </a:t>
            </a:r>
            <a:r>
              <a:rPr lang="en-GB" dirty="0" smtClean="0"/>
              <a:t>two </a:t>
            </a:r>
            <a:r>
              <a:rPr lang="en-GB" dirty="0"/>
              <a:t>opportunities to practise them in school. </a:t>
            </a:r>
            <a:r>
              <a:rPr lang="en-GB" dirty="0" smtClean="0"/>
              <a:t>Please </a:t>
            </a:r>
            <a:r>
              <a:rPr lang="en-GB" dirty="0"/>
              <a:t>encourage your child to have a </a:t>
            </a:r>
            <a:r>
              <a:rPr lang="en-GB" dirty="0" smtClean="0"/>
              <a:t>play </a:t>
            </a:r>
            <a:r>
              <a:rPr lang="en-GB" dirty="0" smtClean="0"/>
              <a:t>on </a:t>
            </a:r>
            <a:r>
              <a:rPr lang="en-GB" b="1" dirty="0" smtClean="0">
                <a:solidFill>
                  <a:srgbClr val="FF0000"/>
                </a:solidFill>
              </a:rPr>
              <a:t>assignments</a:t>
            </a:r>
            <a:r>
              <a:rPr lang="en-GB" dirty="0" smtClean="0"/>
              <a:t> within </a:t>
            </a:r>
            <a:r>
              <a:rPr lang="en-GB" dirty="0" smtClean="0"/>
              <a:t>the app </a:t>
            </a:r>
            <a:r>
              <a:rPr lang="en-GB" dirty="0"/>
              <a:t>at home each week</a:t>
            </a:r>
            <a:r>
              <a:rPr lang="en-GB" dirty="0" smtClean="0"/>
              <a:t>.</a:t>
            </a:r>
            <a:endParaRPr lang="en-GB" dirty="0"/>
          </a:p>
        </p:txBody>
      </p:sp>
    </p:spTree>
    <p:extLst>
      <p:ext uri="{BB962C8B-B14F-4D97-AF65-F5344CB8AC3E}">
        <p14:creationId xmlns:p14="http://schemas.microsoft.com/office/powerpoint/2010/main" val="1799072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654" y="486222"/>
            <a:ext cx="10515600" cy="6056245"/>
          </a:xfrm>
        </p:spPr>
        <p:txBody>
          <a:bodyPr>
            <a:normAutofit fontScale="70000" lnSpcReduction="20000"/>
          </a:bodyPr>
          <a:lstStyle/>
          <a:p>
            <a:pPr marL="0" indent="0">
              <a:buNone/>
            </a:pPr>
            <a:r>
              <a:rPr lang="en-GB" b="1" dirty="0">
                <a:solidFill>
                  <a:srgbClr val="FF0000"/>
                </a:solidFill>
              </a:rPr>
              <a:t>Focus words – </a:t>
            </a:r>
            <a:r>
              <a:rPr lang="en-GB" dirty="0">
                <a:solidFill>
                  <a:srgbClr val="FF0000"/>
                </a:solidFill>
              </a:rPr>
              <a:t>Our weekly focus words are taken from our year 3 spelling scheme which builds on the year 2 scheme. This involves children </a:t>
            </a:r>
            <a:r>
              <a:rPr lang="en-GB" dirty="0" smtClean="0">
                <a:solidFill>
                  <a:srgbClr val="FF0000"/>
                </a:solidFill>
              </a:rPr>
              <a:t>learning</a:t>
            </a:r>
            <a:r>
              <a:rPr lang="en-GB" dirty="0" smtClean="0">
                <a:solidFill>
                  <a:srgbClr val="FF0000"/>
                </a:solidFill>
              </a:rPr>
              <a:t> </a:t>
            </a:r>
            <a:r>
              <a:rPr lang="en-GB" dirty="0">
                <a:solidFill>
                  <a:srgbClr val="FF0000"/>
                </a:solidFill>
              </a:rPr>
              <a:t>a weekly spelling list that they will be tested on the following week. I will make it clear to you how many of the words your child is expected to practise as not all children will be learning the whole list. I will send home the spelling lists on a Monday via email.  Test results will be sent home each week for you to see how they got on. Please make sure the spelling test book is in your child’s book bag on Mondays. </a:t>
            </a:r>
            <a:endParaRPr lang="en-GB" dirty="0" smtClean="0">
              <a:solidFill>
                <a:srgbClr val="FF0000"/>
              </a:solidFill>
            </a:endParaRPr>
          </a:p>
          <a:p>
            <a:pPr marL="0" indent="0">
              <a:buNone/>
            </a:pPr>
            <a:endParaRPr lang="en-GB" dirty="0"/>
          </a:p>
          <a:p>
            <a:pPr marL="0" indent="0">
              <a:buNone/>
            </a:pPr>
            <a:r>
              <a:rPr lang="en-GB" dirty="0"/>
              <a:t>	</a:t>
            </a:r>
            <a:r>
              <a:rPr lang="en-GB" b="1" dirty="0">
                <a:solidFill>
                  <a:srgbClr val="7030A0"/>
                </a:solidFill>
              </a:rPr>
              <a:t>Maths/English/Topic</a:t>
            </a:r>
            <a:r>
              <a:rPr lang="en-GB" dirty="0"/>
              <a:t> – One homework task will be set that is linked to the learning that has taken place in the classroom. </a:t>
            </a:r>
          </a:p>
          <a:p>
            <a:pPr marL="0" indent="0">
              <a:buNone/>
            </a:pPr>
            <a:r>
              <a:rPr lang="en-GB" dirty="0"/>
              <a:t>	</a:t>
            </a:r>
            <a:r>
              <a:rPr lang="en-GB" b="1" dirty="0">
                <a:solidFill>
                  <a:srgbClr val="7030A0"/>
                </a:solidFill>
              </a:rPr>
              <a:t>Times Tables </a:t>
            </a:r>
            <a:r>
              <a:rPr lang="en-GB" dirty="0"/>
              <a:t>– We encourage the children to practise their times tables as regularly as possible. We use the Times Table Rock Stars APP (TT Rock Stars</a:t>
            </a:r>
            <a:r>
              <a:rPr lang="en-GB" dirty="0" smtClean="0"/>
              <a:t>). Logins can be found </a:t>
            </a:r>
            <a:r>
              <a:rPr lang="en-GB" dirty="0" err="1" smtClean="0"/>
              <a:t>inseide</a:t>
            </a:r>
            <a:r>
              <a:rPr lang="en-GB" dirty="0" smtClean="0"/>
              <a:t> the cover of your child’s reading diary. </a:t>
            </a:r>
            <a:r>
              <a:rPr lang="en-GB" dirty="0"/>
              <a:t>Within the </a:t>
            </a:r>
            <a:r>
              <a:rPr lang="en-GB" b="1" dirty="0">
                <a:solidFill>
                  <a:srgbClr val="FF0000"/>
                </a:solidFill>
              </a:rPr>
              <a:t>‘jamming’ </a:t>
            </a:r>
            <a:r>
              <a:rPr lang="en-GB" dirty="0"/>
              <a:t>area the children can choose which table to practise. It works best if children  click on the tables that they need to practise to complete their current Cracking Times Table challenge. </a:t>
            </a:r>
          </a:p>
          <a:p>
            <a:pPr marL="0" indent="0">
              <a:buNone/>
            </a:pPr>
            <a:r>
              <a:rPr lang="en-GB" dirty="0"/>
              <a:t> Nationally, in year 4, the children take a ‘times tables check’. This is done on a tablet. TT Rock Stars gives the children an opportunity to develop an experience of what this check will be like so that they feel more relaxed and prepared when the time comes. </a:t>
            </a:r>
            <a:r>
              <a:rPr lang="en-GB" dirty="0" smtClean="0"/>
              <a:t>We look at the stats each Friday and everyone who has taken part gets a Leo. </a:t>
            </a:r>
          </a:p>
          <a:p>
            <a:pPr marL="0" indent="0">
              <a:buNone/>
            </a:pPr>
            <a:r>
              <a:rPr lang="en-GB" dirty="0" smtClean="0">
                <a:solidFill>
                  <a:srgbClr val="0070C0"/>
                </a:solidFill>
              </a:rPr>
              <a:t>Where</a:t>
            </a:r>
            <a:r>
              <a:rPr lang="en-GB" dirty="0">
                <a:solidFill>
                  <a:srgbClr val="0070C0"/>
                </a:solidFill>
              </a:rPr>
              <a:t>?</a:t>
            </a:r>
            <a:r>
              <a:rPr lang="en-GB" dirty="0"/>
              <a:t>: The children have been sent home with a small workbook where they can record their homework. These should stay at home. Anyone who is feeling particularly proud of their homework and would like it to be seen can bring it in – I will look at it with them and give them a Leo but it won’t be marked.  </a:t>
            </a:r>
          </a:p>
          <a:p>
            <a:endParaRPr lang="en-GB" dirty="0"/>
          </a:p>
        </p:txBody>
      </p:sp>
    </p:spTree>
    <p:extLst>
      <p:ext uri="{BB962C8B-B14F-4D97-AF65-F5344CB8AC3E}">
        <p14:creationId xmlns:p14="http://schemas.microsoft.com/office/powerpoint/2010/main" val="273170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0461" y="365125"/>
            <a:ext cx="9723549" cy="1325563"/>
          </a:xfrm>
        </p:spPr>
        <p:txBody>
          <a:bodyPr/>
          <a:lstStyle/>
          <a:p>
            <a:r>
              <a:rPr lang="en-GB" dirty="0" smtClean="0">
                <a:latin typeface="Comic Sans MS" panose="030F0702030302020204" pitchFamily="66" charset="0"/>
              </a:rPr>
              <a:t>            Book Bands Explained</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268636" y="122266"/>
            <a:ext cx="1564717" cy="6735734"/>
          </a:xfrm>
          <a:prstGeom prst="rect">
            <a:avLst/>
          </a:prstGeom>
        </p:spPr>
      </p:pic>
      <p:sp>
        <p:nvSpPr>
          <p:cNvPr id="5" name="Right Brace 4"/>
          <p:cNvSpPr/>
          <p:nvPr/>
        </p:nvSpPr>
        <p:spPr>
          <a:xfrm>
            <a:off x="2833353" y="3837904"/>
            <a:ext cx="141668" cy="127174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 name="Right Brace 6"/>
          <p:cNvSpPr/>
          <p:nvPr/>
        </p:nvSpPr>
        <p:spPr>
          <a:xfrm>
            <a:off x="2981528" y="4975400"/>
            <a:ext cx="210285" cy="82009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 name="TextBox 8"/>
          <p:cNvSpPr txBox="1"/>
          <p:nvPr/>
        </p:nvSpPr>
        <p:spPr>
          <a:xfrm>
            <a:off x="3120980" y="4039604"/>
            <a:ext cx="2975020" cy="369332"/>
          </a:xfrm>
          <a:prstGeom prst="rect">
            <a:avLst/>
          </a:prstGeom>
          <a:noFill/>
        </p:spPr>
        <p:txBody>
          <a:bodyPr wrap="square" rtlCol="0">
            <a:spAutoFit/>
          </a:bodyPr>
          <a:lstStyle/>
          <a:p>
            <a:r>
              <a:rPr lang="en-GB" dirty="0" smtClean="0"/>
              <a:t>End of Year 3</a:t>
            </a:r>
            <a:endParaRPr lang="en-GB" dirty="0"/>
          </a:p>
        </p:txBody>
      </p:sp>
      <p:sp>
        <p:nvSpPr>
          <p:cNvPr id="10" name="TextBox 9"/>
          <p:cNvSpPr txBox="1"/>
          <p:nvPr/>
        </p:nvSpPr>
        <p:spPr>
          <a:xfrm>
            <a:off x="3191813" y="5109648"/>
            <a:ext cx="2975020" cy="369332"/>
          </a:xfrm>
          <a:prstGeom prst="rect">
            <a:avLst/>
          </a:prstGeom>
          <a:noFill/>
        </p:spPr>
        <p:txBody>
          <a:bodyPr wrap="square" rtlCol="0">
            <a:spAutoFit/>
          </a:bodyPr>
          <a:lstStyle/>
          <a:p>
            <a:r>
              <a:rPr lang="en-GB" dirty="0" smtClean="0"/>
              <a:t> End of Year 4</a:t>
            </a:r>
            <a:endParaRPr lang="en-GB" dirty="0"/>
          </a:p>
        </p:txBody>
      </p:sp>
      <p:sp>
        <p:nvSpPr>
          <p:cNvPr id="8" name="Right Brace 7"/>
          <p:cNvSpPr/>
          <p:nvPr/>
        </p:nvSpPr>
        <p:spPr>
          <a:xfrm>
            <a:off x="2833353" y="1429555"/>
            <a:ext cx="283335" cy="167425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 name="TextBox 10"/>
          <p:cNvSpPr txBox="1"/>
          <p:nvPr/>
        </p:nvSpPr>
        <p:spPr>
          <a:xfrm>
            <a:off x="3264862" y="2196358"/>
            <a:ext cx="2975020" cy="646331"/>
          </a:xfrm>
          <a:prstGeom prst="rect">
            <a:avLst/>
          </a:prstGeom>
          <a:noFill/>
        </p:spPr>
        <p:txBody>
          <a:bodyPr wrap="square" rtlCol="0">
            <a:spAutoFit/>
          </a:bodyPr>
          <a:lstStyle/>
          <a:p>
            <a:r>
              <a:rPr lang="en-GB" dirty="0" smtClean="0"/>
              <a:t>Daily reading </a:t>
            </a:r>
            <a:r>
              <a:rPr lang="en-GB" dirty="0" smtClean="0"/>
              <a:t>intervention </a:t>
            </a:r>
            <a:r>
              <a:rPr lang="en-GB" dirty="0" smtClean="0"/>
              <a:t>in school.</a:t>
            </a:r>
            <a:endParaRPr lang="en-GB" dirty="0"/>
          </a:p>
        </p:txBody>
      </p:sp>
    </p:spTree>
    <p:extLst>
      <p:ext uri="{BB962C8B-B14F-4D97-AF65-F5344CB8AC3E}">
        <p14:creationId xmlns:p14="http://schemas.microsoft.com/office/powerpoint/2010/main" val="1312390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Interventions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t>Some children may take part in extra activities to help support their learning. If your child is in an intervention I will email you to let you know. Some interventions will require parent support – but this will be quick and manageable. </a:t>
            </a:r>
          </a:p>
          <a:p>
            <a:pPr marL="0" indent="0">
              <a:buNone/>
            </a:pPr>
            <a:endParaRPr lang="en-GB" dirty="0"/>
          </a:p>
          <a:p>
            <a:pPr marL="0" indent="0">
              <a:buNone/>
            </a:pPr>
            <a:r>
              <a:rPr lang="en-GB" dirty="0" smtClean="0"/>
              <a:t>This term we will be focussing our interventions on reading and spelling. </a:t>
            </a:r>
            <a:endParaRPr lang="en-GB" dirty="0"/>
          </a:p>
        </p:txBody>
      </p:sp>
    </p:spTree>
    <p:extLst>
      <p:ext uri="{BB962C8B-B14F-4D97-AF65-F5344CB8AC3E}">
        <p14:creationId xmlns:p14="http://schemas.microsoft.com/office/powerpoint/2010/main" val="2663849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487" y="0"/>
            <a:ext cx="10515600" cy="1325563"/>
          </a:xfrm>
        </p:spPr>
        <p:txBody>
          <a:bodyPr/>
          <a:lstStyle/>
          <a:p>
            <a:r>
              <a:rPr lang="en-GB" dirty="0" smtClean="0">
                <a:latin typeface="Comic Sans MS" panose="030F0702030302020204" pitchFamily="66" charset="0"/>
              </a:rPr>
              <a:t>Pen Licence</a:t>
            </a:r>
            <a:endParaRPr lang="en-GB" dirty="0">
              <a:latin typeface="Comic Sans MS" panose="030F0702030302020204" pitchFamily="66" charset="0"/>
            </a:endParaRPr>
          </a:p>
        </p:txBody>
      </p:sp>
      <p:sp>
        <p:nvSpPr>
          <p:cNvPr id="6" name="TextBox 5"/>
          <p:cNvSpPr txBox="1"/>
          <p:nvPr/>
        </p:nvSpPr>
        <p:spPr>
          <a:xfrm>
            <a:off x="754487" y="1216572"/>
            <a:ext cx="10599313" cy="5601533"/>
          </a:xfrm>
          <a:prstGeom prst="rect">
            <a:avLst/>
          </a:prstGeom>
          <a:noFill/>
        </p:spPr>
        <p:txBody>
          <a:bodyPr wrap="square" rtlCol="0">
            <a:spAutoFit/>
          </a:bodyPr>
          <a:lstStyle/>
          <a:p>
            <a:r>
              <a:rPr lang="en-GB" sz="2000" dirty="0" smtClean="0"/>
              <a:t>In KS2 children have the opportunity to earn a Pen Licence. This enables to them to use a pen within the classroom (Except for maths)</a:t>
            </a:r>
          </a:p>
          <a:p>
            <a:endParaRPr lang="en-GB" sz="2000" dirty="0"/>
          </a:p>
          <a:p>
            <a:r>
              <a:rPr lang="en-GB" sz="2000" dirty="0" smtClean="0"/>
              <a:t>Pen licences will be issued when the children are able to:</a:t>
            </a:r>
          </a:p>
          <a:p>
            <a:pPr marL="285750" indent="-285750">
              <a:buFont typeface="Arial" panose="020B0604020202020204" pitchFamily="34" charset="0"/>
              <a:buChar char="•"/>
            </a:pPr>
            <a:r>
              <a:rPr lang="en-GB" sz="2000" dirty="0" smtClean="0"/>
              <a:t>Form capital letters, lower case letters and digits correctly and of a consistent size.</a:t>
            </a:r>
          </a:p>
          <a:p>
            <a:pPr marL="285750" indent="-285750">
              <a:buFont typeface="Arial" panose="020B0604020202020204" pitchFamily="34" charset="0"/>
              <a:buChar char="•"/>
            </a:pPr>
            <a:r>
              <a:rPr lang="en-GB" sz="2000" dirty="0" smtClean="0"/>
              <a:t>Use spacing between words that reflects the size of the letters. </a:t>
            </a:r>
          </a:p>
          <a:p>
            <a:pPr marL="285750" indent="-285750">
              <a:buFont typeface="Arial" panose="020B0604020202020204" pitchFamily="34" charset="0"/>
              <a:buChar char="•"/>
            </a:pPr>
            <a:r>
              <a:rPr lang="en-GB" sz="2000" dirty="0" smtClean="0"/>
              <a:t>Join letters, deciding which letters are best left un-joined.</a:t>
            </a:r>
          </a:p>
          <a:p>
            <a:pPr marL="285750" indent="-285750">
              <a:buFont typeface="Arial" panose="020B0604020202020204" pitchFamily="34" charset="0"/>
              <a:buChar char="•"/>
            </a:pPr>
            <a:r>
              <a:rPr lang="en-GB" sz="2000" dirty="0" smtClean="0"/>
              <a:t> Make handwriting legible by ensuring down strokes of letters are spaced appropriately. </a:t>
            </a:r>
          </a:p>
          <a:p>
            <a:endParaRPr lang="en-GB" sz="2000" dirty="0"/>
          </a:p>
          <a:p>
            <a:r>
              <a:rPr lang="en-GB" sz="2000" dirty="0" smtClean="0"/>
              <a:t>The year 3 handwriting expectation is to be </a:t>
            </a:r>
            <a:r>
              <a:rPr lang="en-GB" sz="2000" b="1" i="1" dirty="0" smtClean="0"/>
              <a:t>beginning to join letters </a:t>
            </a:r>
            <a:r>
              <a:rPr lang="en-GB" sz="2000" dirty="0" smtClean="0"/>
              <a:t>– so it is absolutely fine if children are still using a pencil at the end of the year. </a:t>
            </a:r>
          </a:p>
          <a:p>
            <a:pPr marL="285750" indent="-285750">
              <a:buFont typeface="Arial" panose="020B0604020202020204" pitchFamily="34" charset="0"/>
              <a:buChar char="•"/>
            </a:pPr>
            <a:endParaRPr lang="en-GB" sz="2000" dirty="0"/>
          </a:p>
          <a:p>
            <a:r>
              <a:rPr lang="en-GB" sz="2000" dirty="0" smtClean="0"/>
              <a:t>*Children who find handwriting particularly challenging may be invited to take part in interventions. Children will be rewarded with Leo’s for the effort they are putting into developing their handwriting. </a:t>
            </a:r>
          </a:p>
          <a:p>
            <a:endParaRPr lang="en-GB" sz="2000" b="1" i="1" dirty="0"/>
          </a:p>
          <a:p>
            <a:r>
              <a:rPr lang="en-GB" sz="2000" b="1" i="1" dirty="0" smtClean="0"/>
              <a:t>All children will have a pen licence by the time they leave Year 4 to ensure they are ready for middle school.</a:t>
            </a:r>
          </a:p>
          <a:p>
            <a:r>
              <a:rPr lang="en-GB" dirty="0" smtClean="0"/>
              <a:t>. </a:t>
            </a:r>
            <a:endParaRPr lang="en-GB" dirty="0"/>
          </a:p>
        </p:txBody>
      </p:sp>
    </p:spTree>
    <p:extLst>
      <p:ext uri="{BB962C8B-B14F-4D97-AF65-F5344CB8AC3E}">
        <p14:creationId xmlns:p14="http://schemas.microsoft.com/office/powerpoint/2010/main" val="882207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Extra Home Learning</a:t>
            </a:r>
            <a:endParaRPr lang="en-GB" dirty="0">
              <a:latin typeface="Comic Sans MS" panose="030F0702030302020204" pitchFamily="66" charset="0"/>
            </a:endParaRPr>
          </a:p>
        </p:txBody>
      </p:sp>
      <p:sp>
        <p:nvSpPr>
          <p:cNvPr id="3" name="Content Placeholder 2"/>
          <p:cNvSpPr>
            <a:spLocks noGrp="1"/>
          </p:cNvSpPr>
          <p:nvPr>
            <p:ph idx="1"/>
          </p:nvPr>
        </p:nvSpPr>
        <p:spPr>
          <a:xfrm>
            <a:off x="347730" y="1825625"/>
            <a:ext cx="11384924" cy="4351338"/>
          </a:xfrm>
        </p:spPr>
        <p:txBody>
          <a:bodyPr>
            <a:normAutofit/>
          </a:bodyPr>
          <a:lstStyle/>
          <a:p>
            <a:pPr marL="0" indent="0">
              <a:buNone/>
            </a:pPr>
            <a:r>
              <a:rPr lang="en-GB" dirty="0" smtClean="0"/>
              <a:t>Sometimes, children like to do their own bits and pieces at home in their spare time, just for fun. It might be a story, a piece of art or some research. Please feel free to send this work into school with your child for us to celebrate. I give out Leo’s for this work as it shows a real </a:t>
            </a:r>
            <a:r>
              <a:rPr lang="en-GB" b="1" i="1" dirty="0" smtClean="0"/>
              <a:t>commitment</a:t>
            </a:r>
            <a:r>
              <a:rPr lang="en-GB" dirty="0" smtClean="0"/>
              <a:t> to learning – one of our Super 6 Leaning </a:t>
            </a:r>
            <a:r>
              <a:rPr lang="en-GB" dirty="0"/>
              <a:t>P</a:t>
            </a:r>
            <a:r>
              <a:rPr lang="en-GB" dirty="0" smtClean="0"/>
              <a:t>owers. </a:t>
            </a:r>
          </a:p>
          <a:p>
            <a:pPr marL="0" indent="0">
              <a:buNone/>
            </a:pPr>
            <a:endParaRPr lang="en-GB" dirty="0"/>
          </a:p>
          <a:p>
            <a:pPr marL="0" indent="0">
              <a:buNone/>
            </a:pPr>
            <a:r>
              <a:rPr lang="en-GB" dirty="0" smtClean="0"/>
              <a:t>We will also try to have a ‘Show and Tell’ assembly on a Thursday afternoon. Children that want to do a presentation will be recorded on the board and will be reminded to bring in their bits and pieces when it’s their turn. </a:t>
            </a:r>
            <a:endParaRPr lang="en-GB" dirty="0"/>
          </a:p>
        </p:txBody>
      </p:sp>
    </p:spTree>
    <p:extLst>
      <p:ext uri="{BB962C8B-B14F-4D97-AF65-F5344CB8AC3E}">
        <p14:creationId xmlns:p14="http://schemas.microsoft.com/office/powerpoint/2010/main" val="1619236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Parent helpers</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dirty="0" smtClean="0">
                <a:latin typeface="Comic Sans MS" panose="030F0702030302020204" pitchFamily="66" charset="0"/>
              </a:rPr>
              <a:t>Communication will be sent out soon about parent helpers. In year 3 I use parent helpers to support 1:1 reading in the morning. In the past, this additional support has really helped boost the reading confidence of children, as being heard regularly really does have a big impact. </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Year 3 helpers are needed Tuesdays, Thursdays and Fridays and only stay until 9:30 as that’s when our English lesson will start and children need to be back in class. If we get lots of volunteers, I’ll do a rota.</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341276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805" y="1047705"/>
            <a:ext cx="10515600" cy="1325563"/>
          </a:xfrm>
        </p:spPr>
        <p:txBody>
          <a:bodyPr>
            <a:normAutofit fontScale="90000"/>
          </a:bodyPr>
          <a:lstStyle/>
          <a:p>
            <a:r>
              <a:rPr lang="en-GB" dirty="0" smtClean="0">
                <a:latin typeface="Comic Sans MS" panose="030F0702030302020204" pitchFamily="66" charset="0"/>
              </a:rPr>
              <a:t>Finally, please check the Cherry class page on the school website if you haven’t already, to see this term’s timetable and an overview of this year’s curriculum.</a:t>
            </a:r>
            <a:endParaRPr lang="en-GB" dirty="0">
              <a:latin typeface="Comic Sans MS" panose="030F0702030302020204" pitchFamily="66" charset="0"/>
            </a:endParaRPr>
          </a:p>
        </p:txBody>
      </p:sp>
    </p:spTree>
    <p:extLst>
      <p:ext uri="{BB962C8B-B14F-4D97-AF65-F5344CB8AC3E}">
        <p14:creationId xmlns:p14="http://schemas.microsoft.com/office/powerpoint/2010/main" val="2874336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17938" y="542814"/>
            <a:ext cx="9144000" cy="1221592"/>
          </a:xfrm>
        </p:spPr>
        <p:txBody>
          <a:bodyPr/>
          <a:lstStyle/>
          <a:p>
            <a:r>
              <a:rPr lang="en-GB" dirty="0" smtClean="0"/>
              <a:t>Any Questions</a:t>
            </a:r>
            <a:endParaRPr lang="en-GB" dirty="0"/>
          </a:p>
        </p:txBody>
      </p:sp>
      <p:sp>
        <p:nvSpPr>
          <p:cNvPr id="3" name="Subtitle 2"/>
          <p:cNvSpPr>
            <a:spLocks noGrp="1"/>
          </p:cNvSpPr>
          <p:nvPr>
            <p:ph type="subTitle" idx="1"/>
          </p:nvPr>
        </p:nvSpPr>
        <p:spPr>
          <a:xfrm>
            <a:off x="1970468" y="2455818"/>
            <a:ext cx="7615707" cy="1655762"/>
          </a:xfrm>
        </p:spPr>
        <p:txBody>
          <a:bodyPr>
            <a:noAutofit/>
          </a:bodyPr>
          <a:lstStyle/>
          <a:p>
            <a:r>
              <a:rPr lang="en-GB" sz="30000" dirty="0" smtClean="0"/>
              <a:t>???</a:t>
            </a:r>
            <a:endParaRPr lang="en-GB" sz="30000" dirty="0"/>
          </a:p>
        </p:txBody>
      </p:sp>
    </p:spTree>
    <p:extLst>
      <p:ext uri="{BB962C8B-B14F-4D97-AF65-F5344CB8AC3E}">
        <p14:creationId xmlns:p14="http://schemas.microsoft.com/office/powerpoint/2010/main" val="22076346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288</TotalTime>
  <Words>1328</Words>
  <Application>Microsoft Office PowerPoint</Application>
  <PresentationFormat>Widescreen</PresentationFormat>
  <Paragraphs>106</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Comic Sans MS</vt:lpstr>
      <vt:lpstr>Office Theme</vt:lpstr>
      <vt:lpstr>Meet The Teacher </vt:lpstr>
      <vt:lpstr>The School Day</vt:lpstr>
      <vt:lpstr>What the children need.</vt:lpstr>
      <vt:lpstr>Timetable</vt:lpstr>
      <vt:lpstr>PowerPoint Presentation</vt:lpstr>
      <vt:lpstr>PowerPoint Presentation</vt:lpstr>
      <vt:lpstr>Homework</vt:lpstr>
      <vt:lpstr>PowerPoint Presentation</vt:lpstr>
      <vt:lpstr>PowerPoint Presentation</vt:lpstr>
      <vt:lpstr>            Book Bands Explained</vt:lpstr>
      <vt:lpstr>Interventions</vt:lpstr>
      <vt:lpstr>Pen Licence</vt:lpstr>
      <vt:lpstr>Extra Home Learning</vt:lpstr>
      <vt:lpstr>Parent helpers</vt:lpstr>
      <vt:lpstr>Finally, please check the Cherry class page on the school website if you haven’t already, to see this term’s timetable and an overview of this year’s curriculum.</vt:lpstr>
      <vt:lpstr>Any Questions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dc:title>
  <dc:creator>Richard Hogg</dc:creator>
  <cp:lastModifiedBy>Richard Hogg</cp:lastModifiedBy>
  <cp:revision>45</cp:revision>
  <dcterms:created xsi:type="dcterms:W3CDTF">2021-09-03T15:01:43Z</dcterms:created>
  <dcterms:modified xsi:type="dcterms:W3CDTF">2026-09-08T12:13:01Z</dcterms:modified>
</cp:coreProperties>
</file>