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282" r:id="rId3"/>
    <p:sldId id="281" r:id="rId4"/>
    <p:sldId id="266" r:id="rId5"/>
    <p:sldId id="277" r:id="rId6"/>
    <p:sldId id="276" r:id="rId7"/>
    <p:sldId id="259" r:id="rId8"/>
    <p:sldId id="280" r:id="rId9"/>
    <p:sldId id="279" r:id="rId10"/>
    <p:sldId id="278" r:id="rId11"/>
    <p:sldId id="270" r:id="rId12"/>
    <p:sldId id="260" r:id="rId13"/>
    <p:sldId id="283" r:id="rId14"/>
    <p:sldId id="285" r:id="rId15"/>
    <p:sldId id="288" r:id="rId16"/>
    <p:sldId id="272" r:id="rId17"/>
    <p:sldId id="274" r:id="rId18"/>
    <p:sldId id="290" r:id="rId19"/>
    <p:sldId id="291" r:id="rId20"/>
    <p:sldId id="286" r:id="rId21"/>
    <p:sldId id="287" r:id="rId22"/>
    <p:sldId id="284" r:id="rId23"/>
    <p:sldId id="289" r:id="rId24"/>
    <p:sldId id="292" r:id="rId25"/>
    <p:sldId id="265" r:id="rId26"/>
  </p:sldIdLst>
  <p:sldSz cx="9144000" cy="6858000" type="screen4x3"/>
  <p:notesSz cx="6669088" cy="9872663"/>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FF99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15620"/>
    <p:restoredTop sz="94660"/>
  </p:normalViewPr>
  <p:slideViewPr>
    <p:cSldViewPr>
      <p:cViewPr varScale="1">
        <p:scale>
          <a:sx n="114" d="100"/>
          <a:sy n="114" d="100"/>
        </p:scale>
        <p:origin x="221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64" y="-60"/>
      </p:cViewPr>
      <p:guideLst>
        <p:guide orient="horz" pos="3110"/>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1" y="1"/>
            <a:ext cx="2889938" cy="493633"/>
          </a:xfrm>
          <a:prstGeom prst="rect">
            <a:avLst/>
          </a:prstGeom>
          <a:noFill/>
          <a:ln w="9525">
            <a:noFill/>
            <a:miter lim="800000"/>
            <a:headEnd/>
            <a:tailEnd/>
          </a:ln>
          <a:effectLst/>
        </p:spPr>
        <p:txBody>
          <a:bodyPr vert="horz" wrap="square" lIns="94519" tIns="47260" rIns="94519" bIns="47260" numCol="1" anchor="t" anchorCtr="0" compatLnSpc="1">
            <a:prstTxWarp prst="textNoShape">
              <a:avLst/>
            </a:prstTxWarp>
          </a:bodyPr>
          <a:lstStyle>
            <a:lvl1pPr>
              <a:defRPr sz="1300"/>
            </a:lvl1pPr>
          </a:lstStyle>
          <a:p>
            <a:endParaRPr lang="en-GB"/>
          </a:p>
        </p:txBody>
      </p:sp>
      <p:sp>
        <p:nvSpPr>
          <p:cNvPr id="47107" name="Rectangle 3"/>
          <p:cNvSpPr>
            <a:spLocks noGrp="1" noChangeArrowheads="1"/>
          </p:cNvSpPr>
          <p:nvPr>
            <p:ph type="dt" sz="quarter" idx="1"/>
          </p:nvPr>
        </p:nvSpPr>
        <p:spPr bwMode="auto">
          <a:xfrm>
            <a:off x="3779150" y="1"/>
            <a:ext cx="2889938" cy="493633"/>
          </a:xfrm>
          <a:prstGeom prst="rect">
            <a:avLst/>
          </a:prstGeom>
          <a:noFill/>
          <a:ln w="9525">
            <a:noFill/>
            <a:miter lim="800000"/>
            <a:headEnd/>
            <a:tailEnd/>
          </a:ln>
          <a:effectLst/>
        </p:spPr>
        <p:txBody>
          <a:bodyPr vert="horz" wrap="square" lIns="94519" tIns="47260" rIns="94519" bIns="47260" numCol="1" anchor="t" anchorCtr="0" compatLnSpc="1">
            <a:prstTxWarp prst="textNoShape">
              <a:avLst/>
            </a:prstTxWarp>
          </a:bodyPr>
          <a:lstStyle>
            <a:lvl1pPr algn="r">
              <a:defRPr sz="1300"/>
            </a:lvl1pPr>
          </a:lstStyle>
          <a:p>
            <a:endParaRPr lang="en-GB"/>
          </a:p>
        </p:txBody>
      </p:sp>
      <p:sp>
        <p:nvSpPr>
          <p:cNvPr id="47108" name="Rectangle 4"/>
          <p:cNvSpPr>
            <a:spLocks noGrp="1" noChangeArrowheads="1"/>
          </p:cNvSpPr>
          <p:nvPr>
            <p:ph type="ftr" sz="quarter" idx="2"/>
          </p:nvPr>
        </p:nvSpPr>
        <p:spPr bwMode="auto">
          <a:xfrm>
            <a:off x="1" y="9379030"/>
            <a:ext cx="2889938" cy="493633"/>
          </a:xfrm>
          <a:prstGeom prst="rect">
            <a:avLst/>
          </a:prstGeom>
          <a:noFill/>
          <a:ln w="9525">
            <a:noFill/>
            <a:miter lim="800000"/>
            <a:headEnd/>
            <a:tailEnd/>
          </a:ln>
          <a:effectLst/>
        </p:spPr>
        <p:txBody>
          <a:bodyPr vert="horz" wrap="square" lIns="94519" tIns="47260" rIns="94519" bIns="47260" numCol="1" anchor="b" anchorCtr="0" compatLnSpc="1">
            <a:prstTxWarp prst="textNoShape">
              <a:avLst/>
            </a:prstTxWarp>
          </a:bodyPr>
          <a:lstStyle>
            <a:lvl1pPr>
              <a:defRPr sz="1300"/>
            </a:lvl1pPr>
          </a:lstStyle>
          <a:p>
            <a:endParaRPr lang="en-GB"/>
          </a:p>
        </p:txBody>
      </p:sp>
      <p:sp>
        <p:nvSpPr>
          <p:cNvPr id="47109" name="Rectangle 5"/>
          <p:cNvSpPr>
            <a:spLocks noGrp="1" noChangeArrowheads="1"/>
          </p:cNvSpPr>
          <p:nvPr>
            <p:ph type="sldNum" sz="quarter" idx="3"/>
          </p:nvPr>
        </p:nvSpPr>
        <p:spPr bwMode="auto">
          <a:xfrm>
            <a:off x="3779150" y="9379030"/>
            <a:ext cx="2889938" cy="493633"/>
          </a:xfrm>
          <a:prstGeom prst="rect">
            <a:avLst/>
          </a:prstGeom>
          <a:noFill/>
          <a:ln w="9525">
            <a:noFill/>
            <a:miter lim="800000"/>
            <a:headEnd/>
            <a:tailEnd/>
          </a:ln>
          <a:effectLst/>
        </p:spPr>
        <p:txBody>
          <a:bodyPr vert="horz" wrap="square" lIns="94519" tIns="47260" rIns="94519" bIns="47260" numCol="1" anchor="b" anchorCtr="0" compatLnSpc="1">
            <a:prstTxWarp prst="textNoShape">
              <a:avLst/>
            </a:prstTxWarp>
          </a:bodyPr>
          <a:lstStyle>
            <a:lvl1pPr algn="r">
              <a:defRPr sz="1300"/>
            </a:lvl1pPr>
          </a:lstStyle>
          <a:p>
            <a:fld id="{200AB6CD-747E-4728-A6F9-889139AA6503}" type="slidenum">
              <a:rPr lang="en-GB"/>
              <a:pPr/>
              <a:t>‹#›</a:t>
            </a:fld>
            <a:endParaRPr lang="en-GB"/>
          </a:p>
        </p:txBody>
      </p:sp>
    </p:spTree>
    <p:extLst>
      <p:ext uri="{BB962C8B-B14F-4D97-AF65-F5344CB8AC3E}">
        <p14:creationId xmlns:p14="http://schemas.microsoft.com/office/powerpoint/2010/main" val="25152494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1" y="1"/>
            <a:ext cx="2889938" cy="493633"/>
          </a:xfrm>
          <a:prstGeom prst="rect">
            <a:avLst/>
          </a:prstGeom>
          <a:noFill/>
          <a:ln w="9525">
            <a:noFill/>
            <a:miter lim="800000"/>
            <a:headEnd/>
            <a:tailEnd/>
          </a:ln>
          <a:effectLst/>
        </p:spPr>
        <p:txBody>
          <a:bodyPr vert="horz" wrap="square" lIns="94519" tIns="47260" rIns="94519" bIns="47260" numCol="1" anchor="t" anchorCtr="0" compatLnSpc="1">
            <a:prstTxWarp prst="textNoShape">
              <a:avLst/>
            </a:prstTxWarp>
          </a:bodyPr>
          <a:lstStyle>
            <a:lvl1pPr>
              <a:defRPr sz="1300"/>
            </a:lvl1pPr>
          </a:lstStyle>
          <a:p>
            <a:endParaRPr lang="en-GB"/>
          </a:p>
        </p:txBody>
      </p:sp>
      <p:sp>
        <p:nvSpPr>
          <p:cNvPr id="3075" name="Rectangle 3"/>
          <p:cNvSpPr>
            <a:spLocks noGrp="1" noChangeArrowheads="1"/>
          </p:cNvSpPr>
          <p:nvPr>
            <p:ph type="dt" idx="1"/>
          </p:nvPr>
        </p:nvSpPr>
        <p:spPr bwMode="auto">
          <a:xfrm>
            <a:off x="3777607" y="1"/>
            <a:ext cx="2889938" cy="493633"/>
          </a:xfrm>
          <a:prstGeom prst="rect">
            <a:avLst/>
          </a:prstGeom>
          <a:noFill/>
          <a:ln w="9525">
            <a:noFill/>
            <a:miter lim="800000"/>
            <a:headEnd/>
            <a:tailEnd/>
          </a:ln>
          <a:effectLst/>
        </p:spPr>
        <p:txBody>
          <a:bodyPr vert="horz" wrap="square" lIns="94519" tIns="47260" rIns="94519" bIns="47260" numCol="1" anchor="t" anchorCtr="0" compatLnSpc="1">
            <a:prstTxWarp prst="textNoShape">
              <a:avLst/>
            </a:prstTxWarp>
          </a:bodyPr>
          <a:lstStyle>
            <a:lvl1pPr algn="r">
              <a:defRPr sz="1300"/>
            </a:lvl1pPr>
          </a:lstStyle>
          <a:p>
            <a:endParaRPr lang="en-GB"/>
          </a:p>
        </p:txBody>
      </p:sp>
      <p:sp>
        <p:nvSpPr>
          <p:cNvPr id="3076" name="Rectangle 4"/>
          <p:cNvSpPr>
            <a:spLocks noGrp="1" noRot="1" noChangeAspect="1" noChangeArrowheads="1" noTextEdit="1"/>
          </p:cNvSpPr>
          <p:nvPr>
            <p:ph type="sldImg" idx="2"/>
          </p:nvPr>
        </p:nvSpPr>
        <p:spPr bwMode="auto">
          <a:xfrm>
            <a:off x="866775" y="739775"/>
            <a:ext cx="4935538" cy="370205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66909" y="4689516"/>
            <a:ext cx="5335270" cy="4442698"/>
          </a:xfrm>
          <a:prstGeom prst="rect">
            <a:avLst/>
          </a:prstGeom>
          <a:noFill/>
          <a:ln w="9525">
            <a:noFill/>
            <a:miter lim="800000"/>
            <a:headEnd/>
            <a:tailEnd/>
          </a:ln>
          <a:effectLst/>
        </p:spPr>
        <p:txBody>
          <a:bodyPr vert="horz" wrap="square" lIns="94519" tIns="47260" rIns="94519" bIns="4726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3078" name="Rectangle 6"/>
          <p:cNvSpPr>
            <a:spLocks noGrp="1" noChangeArrowheads="1"/>
          </p:cNvSpPr>
          <p:nvPr>
            <p:ph type="ftr" sz="quarter" idx="4"/>
          </p:nvPr>
        </p:nvSpPr>
        <p:spPr bwMode="auto">
          <a:xfrm>
            <a:off x="1" y="9377317"/>
            <a:ext cx="2889938" cy="493633"/>
          </a:xfrm>
          <a:prstGeom prst="rect">
            <a:avLst/>
          </a:prstGeom>
          <a:noFill/>
          <a:ln w="9525">
            <a:noFill/>
            <a:miter lim="800000"/>
            <a:headEnd/>
            <a:tailEnd/>
          </a:ln>
          <a:effectLst/>
        </p:spPr>
        <p:txBody>
          <a:bodyPr vert="horz" wrap="square" lIns="94519" tIns="47260" rIns="94519" bIns="47260" numCol="1" anchor="b" anchorCtr="0" compatLnSpc="1">
            <a:prstTxWarp prst="textNoShape">
              <a:avLst/>
            </a:prstTxWarp>
          </a:bodyPr>
          <a:lstStyle>
            <a:lvl1pPr>
              <a:defRPr sz="1300"/>
            </a:lvl1pPr>
          </a:lstStyle>
          <a:p>
            <a:endParaRPr lang="en-GB"/>
          </a:p>
        </p:txBody>
      </p:sp>
      <p:sp>
        <p:nvSpPr>
          <p:cNvPr id="3079" name="Rectangle 7"/>
          <p:cNvSpPr>
            <a:spLocks noGrp="1" noChangeArrowheads="1"/>
          </p:cNvSpPr>
          <p:nvPr>
            <p:ph type="sldNum" sz="quarter" idx="5"/>
          </p:nvPr>
        </p:nvSpPr>
        <p:spPr bwMode="auto">
          <a:xfrm>
            <a:off x="3777607" y="9377317"/>
            <a:ext cx="2889938" cy="493633"/>
          </a:xfrm>
          <a:prstGeom prst="rect">
            <a:avLst/>
          </a:prstGeom>
          <a:noFill/>
          <a:ln w="9525">
            <a:noFill/>
            <a:miter lim="800000"/>
            <a:headEnd/>
            <a:tailEnd/>
          </a:ln>
          <a:effectLst/>
        </p:spPr>
        <p:txBody>
          <a:bodyPr vert="horz" wrap="square" lIns="94519" tIns="47260" rIns="94519" bIns="47260" numCol="1" anchor="b" anchorCtr="0" compatLnSpc="1">
            <a:prstTxWarp prst="textNoShape">
              <a:avLst/>
            </a:prstTxWarp>
          </a:bodyPr>
          <a:lstStyle>
            <a:lvl1pPr algn="r">
              <a:defRPr sz="1300"/>
            </a:lvl1pPr>
          </a:lstStyle>
          <a:p>
            <a:fld id="{27131A70-B2C2-4E4C-958C-B7D905715121}" type="slidenum">
              <a:rPr lang="en-GB"/>
              <a:pPr/>
              <a:t>‹#›</a:t>
            </a:fld>
            <a:endParaRPr lang="en-GB"/>
          </a:p>
        </p:txBody>
      </p:sp>
    </p:spTree>
    <p:extLst>
      <p:ext uri="{BB962C8B-B14F-4D97-AF65-F5344CB8AC3E}">
        <p14:creationId xmlns:p14="http://schemas.microsoft.com/office/powerpoint/2010/main" val="362520050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FDCA82-BADC-4E33-B4FF-B17879F20197}" type="slidenum">
              <a:rPr lang="en-GB"/>
              <a:pPr/>
              <a:t>1</a:t>
            </a:fld>
            <a:endParaRPr lang="en-GB"/>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68165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2109A1-E807-4F6C-940E-09DCF200A5E7}" type="slidenum">
              <a:rPr lang="en-GB"/>
              <a:pPr/>
              <a:t>4</a:t>
            </a:fld>
            <a:endParaRPr lang="en-GB"/>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71566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D5DFCD3-6344-4BCB-8666-EE77CD2E2C6B}" type="slidenum">
              <a:rPr lang="en-GB"/>
              <a:pPr/>
              <a:t>7</a:t>
            </a:fld>
            <a:endParaRPr lang="en-GB"/>
          </a:p>
        </p:txBody>
      </p:sp>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077602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24BD6E-6A9C-432B-80C9-874AC5683113}" type="slidenum">
              <a:rPr lang="en-GB"/>
              <a:pPr/>
              <a:t>12</a:t>
            </a:fld>
            <a:endParaRPr lang="en-GB"/>
          </a:p>
        </p:txBody>
      </p:sp>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6012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2F6D47-4F52-44E0-81D1-59FDC7F1FB18}" type="slidenum">
              <a:rPr lang="en-GB"/>
              <a:pPr/>
              <a:t>25</a:t>
            </a:fld>
            <a:endParaRPr lang="en-GB"/>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38539400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oleObject" Target="../embeddings/oleObject2.bin"/></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22537" name="Picture 9" descr="leo-nb"/>
          <p:cNvPicPr>
            <a:picLocks noChangeAspect="1" noChangeArrowheads="1"/>
          </p:cNvPicPr>
          <p:nvPr userDrawn="1"/>
        </p:nvPicPr>
        <p:blipFill>
          <a:blip r:embed="rId3">
            <a:lum bright="70000" contrast="-70000"/>
          </a:blip>
          <a:srcRect/>
          <a:stretch>
            <a:fillRect/>
          </a:stretch>
        </p:blipFill>
        <p:spPr bwMode="auto">
          <a:xfrm>
            <a:off x="-36513" y="936625"/>
            <a:ext cx="4449763" cy="5732463"/>
          </a:xfrm>
          <a:prstGeom prst="rect">
            <a:avLst/>
          </a:prstGeom>
          <a:noFill/>
        </p:spPr>
      </p:pic>
      <p:graphicFrame>
        <p:nvGraphicFramePr>
          <p:cNvPr id="22535" name="Object 7"/>
          <p:cNvGraphicFramePr>
            <a:graphicFrameLocks noChangeAspect="1"/>
          </p:cNvGraphicFramePr>
          <p:nvPr/>
        </p:nvGraphicFramePr>
        <p:xfrm>
          <a:off x="250825" y="333375"/>
          <a:ext cx="8066088" cy="1000125"/>
        </p:xfrm>
        <a:graphic>
          <a:graphicData uri="http://schemas.openxmlformats.org/presentationml/2006/ole">
            <mc:AlternateContent xmlns:mc="http://schemas.openxmlformats.org/markup-compatibility/2006">
              <mc:Choice xmlns:v="urn:schemas-microsoft-com:vml" Requires="v">
                <p:oleObj spid="_x0000_s22584" name="Photo Editor Photo" r:id="rId4" imgW="7085714" imgH="952633" progId="">
                  <p:embed/>
                </p:oleObj>
              </mc:Choice>
              <mc:Fallback>
                <p:oleObj name="Photo Editor Photo" r:id="rId4" imgW="7085714" imgH="952633" progId="">
                  <p:embed/>
                  <p:pic>
                    <p:nvPicPr>
                      <p:cNvPr id="0" name="Picture 9"/>
                      <p:cNvPicPr>
                        <a:picLocks noChangeAspect="1" noChangeArrowheads="1"/>
                      </p:cNvPicPr>
                      <p:nvPr/>
                    </p:nvPicPr>
                    <p:blipFill>
                      <a:blip r:embed="rId5">
                        <a:extLst>
                          <a:ext uri="{28A0092B-C50C-407E-A947-70E740481C1C}">
                            <a14:useLocalDpi xmlns:a14="http://schemas.microsoft.com/office/drawing/2010/main" val="0"/>
                          </a:ext>
                        </a:extLst>
                      </a:blip>
                      <a:srcRect r="-7825"/>
                      <a:stretch>
                        <a:fillRect/>
                      </a:stretch>
                    </p:blipFill>
                    <p:spPr bwMode="auto">
                      <a:xfrm>
                        <a:off x="250825" y="333375"/>
                        <a:ext cx="8066088"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2530" name="Rectangle 2"/>
          <p:cNvSpPr>
            <a:spLocks noGrp="1" noChangeArrowheads="1"/>
          </p:cNvSpPr>
          <p:nvPr>
            <p:ph type="ctrTitle"/>
          </p:nvPr>
        </p:nvSpPr>
        <p:spPr>
          <a:xfrm>
            <a:off x="685800" y="2130425"/>
            <a:ext cx="7772400" cy="1470025"/>
          </a:xfrm>
        </p:spPr>
        <p:txBody>
          <a:bodyPr/>
          <a:lstStyle>
            <a:lvl1pPr algn="ctr">
              <a:defRPr/>
            </a:lvl1pPr>
          </a:lstStyle>
          <a:p>
            <a:r>
              <a:rPr lang="en-GB"/>
              <a:t>Click to edit Master title style</a:t>
            </a:r>
          </a:p>
        </p:txBody>
      </p:sp>
      <p:sp>
        <p:nvSpPr>
          <p:cNvPr id="22531" name="Rectangle 3"/>
          <p:cNvSpPr>
            <a:spLocks noGrp="1" noChangeArrowheads="1"/>
          </p:cNvSpPr>
          <p:nvPr>
            <p:ph type="subTitle" idx="1"/>
          </p:nvPr>
        </p:nvSpPr>
        <p:spPr>
          <a:xfrm>
            <a:off x="1371600" y="3644900"/>
            <a:ext cx="6400800" cy="1752600"/>
          </a:xfrm>
        </p:spPr>
        <p:txBody>
          <a:bodyPr/>
          <a:lstStyle>
            <a:lvl1pPr marL="0" indent="0" algn="ctr">
              <a:buFontTx/>
              <a:buNone/>
              <a:defRPr/>
            </a:lvl1pPr>
          </a:lstStyle>
          <a:p>
            <a:r>
              <a:rPr lang="en-GB"/>
              <a:t>Click to edit Master subtitle style</a:t>
            </a:r>
          </a:p>
        </p:txBody>
      </p:sp>
      <p:sp>
        <p:nvSpPr>
          <p:cNvPr id="22532" name="Rectangle 4"/>
          <p:cNvSpPr>
            <a:spLocks noGrp="1" noChangeArrowheads="1"/>
          </p:cNvSpPr>
          <p:nvPr>
            <p:ph type="dt" sz="half" idx="2"/>
          </p:nvPr>
        </p:nvSpPr>
        <p:spPr/>
        <p:txBody>
          <a:bodyPr/>
          <a:lstStyle>
            <a:lvl1pPr>
              <a:defRPr/>
            </a:lvl1pPr>
          </a:lstStyle>
          <a:p>
            <a:endParaRPr lang="en-GB"/>
          </a:p>
        </p:txBody>
      </p:sp>
      <p:sp>
        <p:nvSpPr>
          <p:cNvPr id="22533" name="Rectangle 5"/>
          <p:cNvSpPr>
            <a:spLocks noGrp="1" noChangeArrowheads="1"/>
          </p:cNvSpPr>
          <p:nvPr>
            <p:ph type="ftr" sz="quarter" idx="3"/>
          </p:nvPr>
        </p:nvSpPr>
        <p:spPr/>
        <p:txBody>
          <a:bodyPr/>
          <a:lstStyle>
            <a:lvl1pPr>
              <a:defRPr/>
            </a:lvl1pPr>
          </a:lstStyle>
          <a:p>
            <a:endParaRPr lang="en-GB"/>
          </a:p>
        </p:txBody>
      </p:sp>
      <p:sp>
        <p:nvSpPr>
          <p:cNvPr id="22534" name="Rectangle 6"/>
          <p:cNvSpPr>
            <a:spLocks noGrp="1" noChangeArrowheads="1"/>
          </p:cNvSpPr>
          <p:nvPr>
            <p:ph type="sldNum" sz="quarter" idx="4"/>
          </p:nvPr>
        </p:nvSpPr>
        <p:spPr/>
        <p:txBody>
          <a:bodyPr/>
          <a:lstStyle>
            <a:lvl1pPr>
              <a:defRPr/>
            </a:lvl1pPr>
          </a:lstStyle>
          <a:p>
            <a:fld id="{34B95BED-6DBA-4619-84D0-A03E6125387A}" type="slidenum">
              <a:rPr lang="en-GB"/>
              <a:pPr/>
              <a:t>‹#›</a:t>
            </a:fld>
            <a:endParaRPr lang="en-GB"/>
          </a:p>
        </p:txBody>
      </p:sp>
      <p:pic>
        <p:nvPicPr>
          <p:cNvPr id="22536" name="Picture 8" descr="leo-nb"/>
          <p:cNvPicPr>
            <a:picLocks noChangeAspect="1" noChangeArrowheads="1"/>
          </p:cNvPicPr>
          <p:nvPr userDrawn="1"/>
        </p:nvPicPr>
        <p:blipFill>
          <a:blip r:embed="rId6" cstate="print"/>
          <a:srcRect/>
          <a:stretch>
            <a:fillRect/>
          </a:stretch>
        </p:blipFill>
        <p:spPr bwMode="auto">
          <a:xfrm>
            <a:off x="7740650" y="5516563"/>
            <a:ext cx="909638" cy="11715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F7D4D26-653E-49A8-92B6-0CAC17EA3B0A}"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A9E3BE2-A3BD-4240-A39C-40F746CF9AD8}"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C4B609E5-9BFD-446E-9D84-B7EBD1DB5B6C}"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D68AA696-8B9C-4686-98C8-60D35E093408}"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E2DE3EEF-1694-4318-B74A-199AFE6B51CC}"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40314AB2-DD1E-48E0-A85C-46B29020BA1D}"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3E740122-815E-49FA-8BDC-C6904E1E85B9}"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06A514C1-8F3B-4820-BB93-1A9590366769}"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76AC44F8-B4BC-4BD2-806C-A78488622A6E}"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60350"/>
            <a:ext cx="2057400" cy="586581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60350"/>
            <a:ext cx="6019800" cy="586581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E1395A09-3826-44E3-A05A-6C7C747DDF2A}"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851275" y="260350"/>
            <a:ext cx="4835525" cy="1008063"/>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GB"/>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06D5A4D5-4AF9-446D-931D-E1F7F19B6ED9}"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51275" y="260350"/>
            <a:ext cx="4835525" cy="10080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ACC8106-8587-4104-BA3A-39201472FECF}" type="slidenum">
              <a:rPr lang="en-GB"/>
              <a:pPr/>
              <a:t>‹#›</a:t>
            </a:fld>
            <a:endParaRPr lang="en-GB"/>
          </a:p>
        </p:txBody>
      </p:sp>
      <p:graphicFrame>
        <p:nvGraphicFramePr>
          <p:cNvPr id="1031" name="Object 7"/>
          <p:cNvGraphicFramePr>
            <a:graphicFrameLocks noChangeAspect="1"/>
          </p:cNvGraphicFramePr>
          <p:nvPr/>
        </p:nvGraphicFramePr>
        <p:xfrm>
          <a:off x="468313" y="260350"/>
          <a:ext cx="3311525" cy="1000125"/>
        </p:xfrm>
        <a:graphic>
          <a:graphicData uri="http://schemas.openxmlformats.org/presentationml/2006/ole">
            <mc:AlternateContent xmlns:mc="http://schemas.openxmlformats.org/markup-compatibility/2006">
              <mc:Choice xmlns:v="urn:schemas-microsoft-com:vml" Requires="v">
                <p:oleObj spid="_x0000_s1080" name="Photo Editor Photo" r:id="rId15" imgW="7085714" imgH="952633" progId="">
                  <p:embed/>
                </p:oleObj>
              </mc:Choice>
              <mc:Fallback>
                <p:oleObj name="Photo Editor Photo" r:id="rId15" imgW="7085714" imgH="952633" progId="">
                  <p:embed/>
                  <p:pic>
                    <p:nvPicPr>
                      <p:cNvPr id="0" name="Picture 9"/>
                      <p:cNvPicPr>
                        <a:picLocks noChangeAspect="1" noChangeArrowheads="1"/>
                      </p:cNvPicPr>
                      <p:nvPr/>
                    </p:nvPicPr>
                    <p:blipFill>
                      <a:blip r:embed="rId16">
                        <a:extLst>
                          <a:ext uri="{28A0092B-C50C-407E-A947-70E740481C1C}">
                            <a14:useLocalDpi xmlns:a14="http://schemas.microsoft.com/office/drawing/2010/main" val="0"/>
                          </a:ext>
                        </a:extLst>
                      </a:blip>
                      <a:srcRect r="55728"/>
                      <a:stretch>
                        <a:fillRect/>
                      </a:stretch>
                    </p:blipFill>
                    <p:spPr bwMode="auto">
                      <a:xfrm>
                        <a:off x="468313" y="260350"/>
                        <a:ext cx="3311525" cy="100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033" name="Picture 9" descr="leo-nb"/>
          <p:cNvPicPr>
            <a:picLocks noChangeAspect="1" noChangeArrowheads="1"/>
          </p:cNvPicPr>
          <p:nvPr userDrawn="1"/>
        </p:nvPicPr>
        <p:blipFill>
          <a:blip r:embed="rId17" cstate="print"/>
          <a:srcRect/>
          <a:stretch>
            <a:fillRect/>
          </a:stretch>
        </p:blipFill>
        <p:spPr bwMode="auto">
          <a:xfrm>
            <a:off x="7740650" y="5516563"/>
            <a:ext cx="909638" cy="1171575"/>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3600" b="1">
          <a:solidFill>
            <a:schemeClr val="accent2"/>
          </a:solidFill>
          <a:latin typeface="+mj-lt"/>
          <a:ea typeface="+mj-ea"/>
          <a:cs typeface="+mj-cs"/>
        </a:defRPr>
      </a:lvl1pPr>
      <a:lvl2pPr algn="l" rtl="0" fontAlgn="base">
        <a:spcBef>
          <a:spcPct val="0"/>
        </a:spcBef>
        <a:spcAft>
          <a:spcPct val="0"/>
        </a:spcAft>
        <a:defRPr sz="3600" b="1">
          <a:solidFill>
            <a:schemeClr val="accent2"/>
          </a:solidFill>
          <a:latin typeface="Arial" charset="0"/>
        </a:defRPr>
      </a:lvl2pPr>
      <a:lvl3pPr algn="l" rtl="0" fontAlgn="base">
        <a:spcBef>
          <a:spcPct val="0"/>
        </a:spcBef>
        <a:spcAft>
          <a:spcPct val="0"/>
        </a:spcAft>
        <a:defRPr sz="3600" b="1">
          <a:solidFill>
            <a:schemeClr val="accent2"/>
          </a:solidFill>
          <a:latin typeface="Arial" charset="0"/>
        </a:defRPr>
      </a:lvl3pPr>
      <a:lvl4pPr algn="l" rtl="0" fontAlgn="base">
        <a:spcBef>
          <a:spcPct val="0"/>
        </a:spcBef>
        <a:spcAft>
          <a:spcPct val="0"/>
        </a:spcAft>
        <a:defRPr sz="3600" b="1">
          <a:solidFill>
            <a:schemeClr val="accent2"/>
          </a:solidFill>
          <a:latin typeface="Arial" charset="0"/>
        </a:defRPr>
      </a:lvl4pPr>
      <a:lvl5pPr algn="l" rtl="0" fontAlgn="base">
        <a:spcBef>
          <a:spcPct val="0"/>
        </a:spcBef>
        <a:spcAft>
          <a:spcPct val="0"/>
        </a:spcAft>
        <a:defRPr sz="3600" b="1">
          <a:solidFill>
            <a:schemeClr val="accent2"/>
          </a:solidFill>
          <a:latin typeface="Arial" charset="0"/>
        </a:defRPr>
      </a:lvl5pPr>
      <a:lvl6pPr marL="457200" algn="l" rtl="0" fontAlgn="base">
        <a:spcBef>
          <a:spcPct val="0"/>
        </a:spcBef>
        <a:spcAft>
          <a:spcPct val="0"/>
        </a:spcAft>
        <a:defRPr sz="3600" b="1">
          <a:solidFill>
            <a:schemeClr val="accent2"/>
          </a:solidFill>
          <a:latin typeface="Arial" charset="0"/>
        </a:defRPr>
      </a:lvl6pPr>
      <a:lvl7pPr marL="914400" algn="l" rtl="0" fontAlgn="base">
        <a:spcBef>
          <a:spcPct val="0"/>
        </a:spcBef>
        <a:spcAft>
          <a:spcPct val="0"/>
        </a:spcAft>
        <a:defRPr sz="3600" b="1">
          <a:solidFill>
            <a:schemeClr val="accent2"/>
          </a:solidFill>
          <a:latin typeface="Arial" charset="0"/>
        </a:defRPr>
      </a:lvl7pPr>
      <a:lvl8pPr marL="1371600" algn="l" rtl="0" fontAlgn="base">
        <a:spcBef>
          <a:spcPct val="0"/>
        </a:spcBef>
        <a:spcAft>
          <a:spcPct val="0"/>
        </a:spcAft>
        <a:defRPr sz="3600" b="1">
          <a:solidFill>
            <a:schemeClr val="accent2"/>
          </a:solidFill>
          <a:latin typeface="Arial" charset="0"/>
        </a:defRPr>
      </a:lvl8pPr>
      <a:lvl9pPr marL="1828800" algn="l" rtl="0" fontAlgn="base">
        <a:spcBef>
          <a:spcPct val="0"/>
        </a:spcBef>
        <a:spcAft>
          <a:spcPct val="0"/>
        </a:spcAft>
        <a:defRPr sz="3600" b="1">
          <a:solidFill>
            <a:schemeClr val="accent2"/>
          </a:solidFill>
          <a:latin typeface="Arial" charset="0"/>
        </a:defRPr>
      </a:lvl9pPr>
    </p:titleStyle>
    <p:bodyStyle>
      <a:lvl1pPr marL="342900" indent="-342900" algn="l" rtl="0" fontAlgn="base">
        <a:spcBef>
          <a:spcPct val="20000"/>
        </a:spcBef>
        <a:spcAft>
          <a:spcPct val="0"/>
        </a:spcAft>
        <a:buChar char="•"/>
        <a:defRPr sz="3200">
          <a:solidFill>
            <a:schemeClr val="accent2"/>
          </a:solidFill>
          <a:latin typeface="+mn-lt"/>
          <a:ea typeface="+mn-ea"/>
          <a:cs typeface="+mn-cs"/>
        </a:defRPr>
      </a:lvl1pPr>
      <a:lvl2pPr marL="742950" indent="-285750" algn="l" rtl="0" fontAlgn="base">
        <a:spcBef>
          <a:spcPct val="20000"/>
        </a:spcBef>
        <a:spcAft>
          <a:spcPct val="0"/>
        </a:spcAft>
        <a:buChar char="–"/>
        <a:defRPr sz="2800">
          <a:solidFill>
            <a:schemeClr val="accent2"/>
          </a:solidFill>
          <a:latin typeface="+mn-lt"/>
        </a:defRPr>
      </a:lvl2pPr>
      <a:lvl3pPr marL="1143000" indent="-228600" algn="l" rtl="0" fontAlgn="base">
        <a:spcBef>
          <a:spcPct val="20000"/>
        </a:spcBef>
        <a:spcAft>
          <a:spcPct val="0"/>
        </a:spcAft>
        <a:buChar char="•"/>
        <a:defRPr sz="2400">
          <a:solidFill>
            <a:schemeClr val="accent2"/>
          </a:solidFill>
          <a:latin typeface="+mn-lt"/>
        </a:defRPr>
      </a:lvl3pPr>
      <a:lvl4pPr marL="1600200" indent="-228600" algn="l" rtl="0" fontAlgn="base">
        <a:spcBef>
          <a:spcPct val="20000"/>
        </a:spcBef>
        <a:spcAft>
          <a:spcPct val="0"/>
        </a:spcAft>
        <a:buChar char="–"/>
        <a:defRPr sz="2000">
          <a:solidFill>
            <a:schemeClr val="accent2"/>
          </a:solidFill>
          <a:latin typeface="+mn-lt"/>
        </a:defRPr>
      </a:lvl4pPr>
      <a:lvl5pPr marL="2057400" indent="-228600" algn="l" rtl="0" fontAlgn="base">
        <a:spcBef>
          <a:spcPct val="20000"/>
        </a:spcBef>
        <a:spcAft>
          <a:spcPct val="0"/>
        </a:spcAft>
        <a:buChar char="»"/>
        <a:defRPr sz="2000">
          <a:solidFill>
            <a:schemeClr val="accent2"/>
          </a:solidFill>
          <a:latin typeface="+mn-lt"/>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93988"/>
            <a:ext cx="7772400" cy="1470025"/>
          </a:xfrm>
        </p:spPr>
        <p:txBody>
          <a:bodyPr/>
          <a:lstStyle/>
          <a:p>
            <a:pPr algn="l"/>
            <a:r>
              <a:rPr lang="en-GB" sz="4000" dirty="0">
                <a:solidFill>
                  <a:srgbClr val="0000FF"/>
                </a:solidFill>
              </a:rPr>
              <a:t>Parents’ Guide to Reception</a:t>
            </a:r>
          </a:p>
        </p:txBody>
      </p:sp>
      <p:sp>
        <p:nvSpPr>
          <p:cNvPr id="2051" name="Rectangle 3"/>
          <p:cNvSpPr>
            <a:spLocks noGrp="1" noChangeArrowheads="1"/>
          </p:cNvSpPr>
          <p:nvPr>
            <p:ph type="subTitle" idx="1"/>
          </p:nvPr>
        </p:nvSpPr>
        <p:spPr>
          <a:xfrm>
            <a:off x="1259632" y="4221088"/>
            <a:ext cx="6872288" cy="1031875"/>
          </a:xfrm>
        </p:spPr>
        <p:txBody>
          <a:bodyPr/>
          <a:lstStyle/>
          <a:p>
            <a:pPr algn="l"/>
            <a:r>
              <a:rPr lang="en-GB" dirty="0">
                <a:solidFill>
                  <a:srgbClr val="0000FF"/>
                </a:solidFill>
              </a:rPr>
              <a:t>July 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Our Ethos and Aims</a:t>
            </a:r>
          </a:p>
        </p:txBody>
      </p:sp>
      <p:sp>
        <p:nvSpPr>
          <p:cNvPr id="3" name="Content Placeholder 2"/>
          <p:cNvSpPr>
            <a:spLocks noGrp="1"/>
          </p:cNvSpPr>
          <p:nvPr>
            <p:ph idx="1"/>
          </p:nvPr>
        </p:nvSpPr>
        <p:spPr/>
        <p:txBody>
          <a:bodyPr/>
          <a:lstStyle/>
          <a:p>
            <a:pPr marL="109728" indent="0">
              <a:buNone/>
            </a:pPr>
            <a:r>
              <a:rPr lang="en-US" sz="1800" dirty="0">
                <a:solidFill>
                  <a:srgbClr val="0000FF"/>
                </a:solidFill>
              </a:rPr>
              <a:t>Ethos</a:t>
            </a:r>
            <a:endParaRPr lang="en-GB" sz="1800" dirty="0">
              <a:solidFill>
                <a:srgbClr val="0000FF"/>
              </a:solidFill>
            </a:endParaRPr>
          </a:p>
          <a:p>
            <a:pPr>
              <a:buFont typeface="Wingdings" pitchFamily="2" charset="2"/>
              <a:buChar char="§"/>
            </a:pPr>
            <a:endParaRPr lang="en-GB" sz="1800" dirty="0">
              <a:solidFill>
                <a:srgbClr val="0000FF"/>
              </a:solidFill>
            </a:endParaRPr>
          </a:p>
          <a:p>
            <a:pPr>
              <a:buFont typeface="Wingdings" pitchFamily="2" charset="2"/>
              <a:buChar char="§"/>
            </a:pPr>
            <a:r>
              <a:rPr lang="en-US" sz="1800" dirty="0">
                <a:solidFill>
                  <a:srgbClr val="0000FF"/>
                </a:solidFill>
              </a:rPr>
              <a:t>At Linslade Lower School we provide a safe, happy and nurturing learning environment in which everyone is cared for, respected and valued. We work collaboratively and co-operatively with each other and the community.</a:t>
            </a:r>
            <a:endParaRPr lang="en-GB" sz="1800" dirty="0">
              <a:solidFill>
                <a:srgbClr val="0000FF"/>
              </a:solidFill>
            </a:endParaRPr>
          </a:p>
          <a:p>
            <a:pPr>
              <a:buFont typeface="Wingdings" pitchFamily="2" charset="2"/>
              <a:buChar char="§"/>
            </a:pPr>
            <a:endParaRPr lang="en-US" sz="1800" dirty="0">
              <a:solidFill>
                <a:srgbClr val="0000FF"/>
              </a:solidFill>
            </a:endParaRPr>
          </a:p>
          <a:p>
            <a:pPr marL="109728" indent="0">
              <a:buNone/>
            </a:pPr>
            <a:r>
              <a:rPr lang="en-US" sz="1800" dirty="0">
                <a:solidFill>
                  <a:srgbClr val="0000FF"/>
                </a:solidFill>
              </a:rPr>
              <a:t>We will:</a:t>
            </a:r>
            <a:endParaRPr lang="en-GB" sz="1800" dirty="0">
              <a:solidFill>
                <a:srgbClr val="0000FF"/>
              </a:solidFill>
            </a:endParaRPr>
          </a:p>
          <a:p>
            <a:pPr lvl="0">
              <a:buFont typeface="Wingdings" pitchFamily="2" charset="2"/>
              <a:buChar char="§"/>
            </a:pPr>
            <a:r>
              <a:rPr lang="en-US" sz="1800" dirty="0">
                <a:solidFill>
                  <a:srgbClr val="0000FF"/>
                </a:solidFill>
              </a:rPr>
              <a:t>Encourage everyone to achieve the very best they can</a:t>
            </a:r>
            <a:endParaRPr lang="en-GB" sz="1800" dirty="0">
              <a:solidFill>
                <a:srgbClr val="0000FF"/>
              </a:solidFill>
            </a:endParaRPr>
          </a:p>
          <a:p>
            <a:pPr lvl="0">
              <a:buFont typeface="Wingdings" pitchFamily="2" charset="2"/>
              <a:buChar char="§"/>
            </a:pPr>
            <a:r>
              <a:rPr lang="en-US" sz="1800" dirty="0">
                <a:solidFill>
                  <a:srgbClr val="0000FF"/>
                </a:solidFill>
              </a:rPr>
              <a:t>Foster a love of learning and the skills to be a learner for life</a:t>
            </a:r>
            <a:endParaRPr lang="en-GB" sz="1800" dirty="0">
              <a:solidFill>
                <a:srgbClr val="0000FF"/>
              </a:solidFill>
            </a:endParaRPr>
          </a:p>
          <a:p>
            <a:pPr lvl="0">
              <a:buFont typeface="Wingdings" pitchFamily="2" charset="2"/>
              <a:buChar char="§"/>
            </a:pPr>
            <a:r>
              <a:rPr lang="en-US" sz="1800" dirty="0">
                <a:solidFill>
                  <a:srgbClr val="0000FF"/>
                </a:solidFill>
              </a:rPr>
              <a:t>Develop the whole child</a:t>
            </a:r>
            <a:endParaRPr lang="en-GB" sz="1800" dirty="0">
              <a:solidFill>
                <a:srgbClr val="0000FF"/>
              </a:solidFill>
            </a:endParaRPr>
          </a:p>
          <a:p>
            <a:pPr lvl="0">
              <a:buFont typeface="Wingdings" pitchFamily="2" charset="2"/>
              <a:buChar char="§"/>
            </a:pPr>
            <a:r>
              <a:rPr lang="en-US" sz="1800" dirty="0">
                <a:solidFill>
                  <a:srgbClr val="0000FF"/>
                </a:solidFill>
              </a:rPr>
              <a:t>Provide a well resourced and stimulating learning environment</a:t>
            </a:r>
            <a:endParaRPr lang="en-GB" sz="1800" dirty="0">
              <a:solidFill>
                <a:srgbClr val="0000FF"/>
              </a:solidFill>
            </a:endParaRPr>
          </a:p>
          <a:p>
            <a:pPr lvl="0">
              <a:buFont typeface="Wingdings" pitchFamily="2" charset="2"/>
              <a:buChar char="§"/>
            </a:pPr>
            <a:r>
              <a:rPr lang="en-US" sz="1800" dirty="0">
                <a:solidFill>
                  <a:srgbClr val="0000FF"/>
                </a:solidFill>
              </a:rPr>
              <a:t>Use a creative, engaging curriculum as a means to develop enquiring minds</a:t>
            </a:r>
            <a:endParaRPr lang="en-GB" sz="1800" dirty="0">
              <a:solidFill>
                <a:srgbClr val="0000FF"/>
              </a:solidFill>
            </a:endParaRPr>
          </a:p>
          <a:p>
            <a:pPr lvl="0">
              <a:buFont typeface="Wingdings" pitchFamily="2" charset="2"/>
              <a:buChar char="§"/>
            </a:pPr>
            <a:r>
              <a:rPr lang="en-US" sz="1800" dirty="0">
                <a:solidFill>
                  <a:srgbClr val="0000FF"/>
                </a:solidFill>
              </a:rPr>
              <a:t>Keep up to date and continually develop our skills as professionals</a:t>
            </a:r>
            <a:endParaRPr lang="en-GB" sz="1800" dirty="0">
              <a:solidFill>
                <a:srgbClr val="0000FF"/>
              </a:solidFill>
            </a:endParaRPr>
          </a:p>
        </p:txBody>
      </p:sp>
    </p:spTree>
    <p:extLst>
      <p:ext uri="{BB962C8B-B14F-4D97-AF65-F5344CB8AC3E}">
        <p14:creationId xmlns:p14="http://schemas.microsoft.com/office/powerpoint/2010/main" val="255916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109728" indent="0"/>
            <a:r>
              <a:rPr lang="en-GB" dirty="0">
                <a:solidFill>
                  <a:srgbClr val="0000FF"/>
                </a:solidFill>
              </a:rPr>
              <a:t>Purpose of this meeting</a:t>
            </a:r>
          </a:p>
        </p:txBody>
      </p:sp>
      <p:sp>
        <p:nvSpPr>
          <p:cNvPr id="3" name="Content Placeholder 2"/>
          <p:cNvSpPr>
            <a:spLocks noGrp="1"/>
          </p:cNvSpPr>
          <p:nvPr>
            <p:ph idx="1"/>
          </p:nvPr>
        </p:nvSpPr>
        <p:spPr/>
        <p:txBody>
          <a:bodyPr/>
          <a:lstStyle/>
          <a:p>
            <a:pPr>
              <a:buFont typeface="Wingdings" pitchFamily="2" charset="2"/>
              <a:buChar char="§"/>
            </a:pPr>
            <a:r>
              <a:rPr lang="en-GB" dirty="0">
                <a:solidFill>
                  <a:srgbClr val="0000FF"/>
                </a:solidFill>
              </a:rPr>
              <a:t>Inform you of the structure of the day in Reception</a:t>
            </a:r>
          </a:p>
          <a:p>
            <a:pPr>
              <a:buFont typeface="Wingdings" pitchFamily="2" charset="2"/>
              <a:buChar char="§"/>
            </a:pPr>
            <a:r>
              <a:rPr lang="en-GB" dirty="0">
                <a:solidFill>
                  <a:srgbClr val="0000FF"/>
                </a:solidFill>
              </a:rPr>
              <a:t>Tell you about the Early Years Foundation Stage Curriculum</a:t>
            </a:r>
          </a:p>
          <a:p>
            <a:pPr>
              <a:buFont typeface="Wingdings" pitchFamily="2" charset="2"/>
              <a:buChar char="§"/>
            </a:pPr>
            <a:r>
              <a:rPr lang="en-GB" dirty="0">
                <a:solidFill>
                  <a:srgbClr val="0000FF"/>
                </a:solidFill>
              </a:rPr>
              <a:t>Tell you your child’s class teacher for September</a:t>
            </a:r>
          </a:p>
          <a:p>
            <a:pPr>
              <a:buFont typeface="Wingdings" pitchFamily="2" charset="2"/>
              <a:buChar char="§"/>
            </a:pPr>
            <a:r>
              <a:rPr lang="en-GB" dirty="0">
                <a:solidFill>
                  <a:srgbClr val="0000FF"/>
                </a:solidFill>
              </a:rPr>
              <a:t>Inform you of the transition taking place to enable your child to settle well</a:t>
            </a:r>
          </a:p>
          <a:p>
            <a:endParaRPr lang="en-GB" dirty="0"/>
          </a:p>
        </p:txBody>
      </p:sp>
    </p:spTree>
    <p:extLst>
      <p:ext uri="{BB962C8B-B14F-4D97-AF65-F5344CB8AC3E}">
        <p14:creationId xmlns:p14="http://schemas.microsoft.com/office/powerpoint/2010/main" val="813408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29" name="Rectangle 57"/>
          <p:cNvSpPr>
            <a:spLocks noGrp="1" noChangeArrowheads="1"/>
          </p:cNvSpPr>
          <p:nvPr>
            <p:ph type="title"/>
          </p:nvPr>
        </p:nvSpPr>
        <p:spPr/>
        <p:txBody>
          <a:bodyPr/>
          <a:lstStyle/>
          <a:p>
            <a:r>
              <a:rPr lang="en-GB" dirty="0">
                <a:solidFill>
                  <a:srgbClr val="0000FF"/>
                </a:solidFill>
              </a:rPr>
              <a:t>Prime Areas of Learning</a:t>
            </a:r>
          </a:p>
        </p:txBody>
      </p:sp>
      <p:sp>
        <p:nvSpPr>
          <p:cNvPr id="28733" name="Text Box 61"/>
          <p:cNvSpPr txBox="1">
            <a:spLocks noChangeArrowheads="1"/>
          </p:cNvSpPr>
          <p:nvPr/>
        </p:nvSpPr>
        <p:spPr bwMode="auto">
          <a:xfrm>
            <a:off x="2051050" y="5300663"/>
            <a:ext cx="184150" cy="457200"/>
          </a:xfrm>
          <a:prstGeom prst="rect">
            <a:avLst/>
          </a:prstGeom>
          <a:noFill/>
          <a:ln w="9525">
            <a:noFill/>
            <a:miter lim="800000"/>
            <a:headEnd/>
            <a:tailEnd/>
          </a:ln>
          <a:effectLst/>
        </p:spPr>
        <p:txBody>
          <a:bodyPr wrap="none">
            <a:spAutoFit/>
          </a:bodyPr>
          <a:lstStyle/>
          <a:p>
            <a:endParaRPr lang="en-US" sz="2400"/>
          </a:p>
        </p:txBody>
      </p:sp>
      <p:sp>
        <p:nvSpPr>
          <p:cNvPr id="28734" name="Rectangle 62"/>
          <p:cNvSpPr>
            <a:spLocks noChangeArrowheads="1"/>
          </p:cNvSpPr>
          <p:nvPr/>
        </p:nvSpPr>
        <p:spPr bwMode="auto">
          <a:xfrm>
            <a:off x="3851275" y="1196975"/>
            <a:ext cx="4321175" cy="1008063"/>
          </a:xfrm>
          <a:prstGeom prst="rect">
            <a:avLst/>
          </a:prstGeom>
          <a:noFill/>
          <a:ln w="9525">
            <a:noFill/>
            <a:miter lim="800000"/>
            <a:headEnd/>
            <a:tailEnd/>
          </a:ln>
          <a:effectLst/>
        </p:spPr>
        <p:txBody>
          <a:bodyPr anchor="ctr"/>
          <a:lstStyle/>
          <a:p>
            <a:endParaRPr lang="en-GB" i="1" dirty="0"/>
          </a:p>
        </p:txBody>
      </p:sp>
      <p:sp>
        <p:nvSpPr>
          <p:cNvPr id="3" name="Rectangle 2"/>
          <p:cNvSpPr/>
          <p:nvPr/>
        </p:nvSpPr>
        <p:spPr>
          <a:xfrm>
            <a:off x="467544" y="1316667"/>
            <a:ext cx="8280920" cy="4524315"/>
          </a:xfrm>
          <a:prstGeom prst="rect">
            <a:avLst/>
          </a:prstGeom>
        </p:spPr>
        <p:txBody>
          <a:bodyPr wrap="square">
            <a:spAutoFit/>
          </a:bodyPr>
          <a:lstStyle/>
          <a:p>
            <a:pPr lvl="8"/>
            <a:r>
              <a:rPr lang="en-GB" dirty="0">
                <a:solidFill>
                  <a:srgbClr val="0000FF"/>
                </a:solidFill>
              </a:rPr>
              <a:t>	</a:t>
            </a:r>
            <a:r>
              <a:rPr lang="en-GB" sz="2000" dirty="0">
                <a:solidFill>
                  <a:srgbClr val="0000FF"/>
                </a:solidFill>
              </a:rPr>
              <a:t>Communication and language</a:t>
            </a: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2008" y="1387760"/>
            <a:ext cx="2747797" cy="2060848"/>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0032" y="2044539"/>
            <a:ext cx="3744184" cy="2808138"/>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0072" y="3473627"/>
            <a:ext cx="4129647" cy="309723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Prime Areas of Learning</a:t>
            </a:r>
            <a:endParaRPr lang="en-GB" dirty="0"/>
          </a:p>
        </p:txBody>
      </p:sp>
      <p:sp>
        <p:nvSpPr>
          <p:cNvPr id="4" name="Rectangle 3"/>
          <p:cNvSpPr/>
          <p:nvPr/>
        </p:nvSpPr>
        <p:spPr>
          <a:xfrm>
            <a:off x="467544" y="1340768"/>
            <a:ext cx="7992888" cy="5293757"/>
          </a:xfrm>
          <a:prstGeom prst="rect">
            <a:avLst/>
          </a:prstGeom>
        </p:spPr>
        <p:txBody>
          <a:bodyPr wrap="square">
            <a:spAutoFit/>
          </a:bodyPr>
          <a:lstStyle/>
          <a:p>
            <a:r>
              <a:rPr lang="en-GB" sz="3200" dirty="0">
                <a:solidFill>
                  <a:srgbClr val="0000FF"/>
                </a:solidFill>
              </a:rPr>
              <a:t>Physical development</a:t>
            </a: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1916832"/>
            <a:ext cx="3309718" cy="2482289"/>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1614368"/>
            <a:ext cx="3407555" cy="2555666"/>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088271" y="4289623"/>
            <a:ext cx="3179687" cy="2384765"/>
          </a:xfrm>
          <a:prstGeom prst="rect">
            <a:avLst/>
          </a:prstGeom>
        </p:spPr>
      </p:pic>
    </p:spTree>
    <p:extLst>
      <p:ext uri="{BB962C8B-B14F-4D97-AF65-F5344CB8AC3E}">
        <p14:creationId xmlns:p14="http://schemas.microsoft.com/office/powerpoint/2010/main" val="28501234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Prime Areas of Learning</a:t>
            </a:r>
            <a:endParaRPr lang="en-GB" dirty="0"/>
          </a:p>
        </p:txBody>
      </p:sp>
      <p:sp>
        <p:nvSpPr>
          <p:cNvPr id="7" name="Rectangle 6"/>
          <p:cNvSpPr/>
          <p:nvPr/>
        </p:nvSpPr>
        <p:spPr>
          <a:xfrm>
            <a:off x="467544" y="1340768"/>
            <a:ext cx="4572000" cy="646331"/>
          </a:xfrm>
          <a:prstGeom prst="rect">
            <a:avLst/>
          </a:prstGeom>
        </p:spPr>
        <p:txBody>
          <a:bodyPr>
            <a:spAutoFit/>
          </a:bodyPr>
          <a:lstStyle/>
          <a:p>
            <a:r>
              <a:rPr lang="en-GB" dirty="0">
                <a:solidFill>
                  <a:srgbClr val="0000FF"/>
                </a:solidFill>
              </a:rPr>
              <a:t>Personal, social and emotional development</a:t>
            </a:r>
          </a:p>
        </p:txBody>
      </p:sp>
      <p:pic>
        <p:nvPicPr>
          <p:cNvPr id="8" name="Table Placeholder 7"/>
          <p:cNvPicPr>
            <a:picLocks noGrp="1" noChangeAspect="1"/>
          </p:cNvPicPr>
          <p:nvPr>
            <p:ph type="tbl" idx="1"/>
          </p:nvPr>
        </p:nvPicPr>
        <p:blipFill>
          <a:blip r:embed="rId2" cstate="print">
            <a:extLst>
              <a:ext uri="{28A0092B-C50C-407E-A947-70E740481C1C}">
                <a14:useLocalDpi xmlns:a14="http://schemas.microsoft.com/office/drawing/2010/main" val="0"/>
              </a:ext>
            </a:extLst>
          </a:blip>
          <a:stretch>
            <a:fillRect/>
          </a:stretch>
        </p:blipFill>
        <p:spPr>
          <a:xfrm>
            <a:off x="1043607" y="2012324"/>
            <a:ext cx="3095699" cy="2267908"/>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1556792"/>
            <a:ext cx="4512502" cy="3384376"/>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3608" y="4365104"/>
            <a:ext cx="3095699" cy="2321775"/>
          </a:xfrm>
          <a:prstGeom prst="rect">
            <a:avLst/>
          </a:prstGeom>
        </p:spPr>
      </p:pic>
    </p:spTree>
    <p:extLst>
      <p:ext uri="{BB962C8B-B14F-4D97-AF65-F5344CB8AC3E}">
        <p14:creationId xmlns:p14="http://schemas.microsoft.com/office/powerpoint/2010/main" val="3508822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dirty="0">
                <a:solidFill>
                  <a:srgbClr val="0000FF"/>
                </a:solidFill>
              </a:rPr>
              <a:t>Specific Areas of Learning</a:t>
            </a:r>
          </a:p>
        </p:txBody>
      </p:sp>
      <p:sp>
        <p:nvSpPr>
          <p:cNvPr id="8195" name="Rectangle 3"/>
          <p:cNvSpPr>
            <a:spLocks noGrp="1" noChangeArrowheads="1"/>
          </p:cNvSpPr>
          <p:nvPr>
            <p:ph type="body" idx="1"/>
          </p:nvPr>
        </p:nvSpPr>
        <p:spPr>
          <a:xfrm>
            <a:off x="457200" y="1600200"/>
            <a:ext cx="8229600" cy="4800600"/>
          </a:xfrm>
        </p:spPr>
        <p:txBody>
          <a:bodyPr/>
          <a:lstStyle/>
          <a:p>
            <a:pPr marL="0" indent="0">
              <a:buNone/>
            </a:pPr>
            <a:r>
              <a:rPr lang="en-GB" sz="4000" dirty="0">
                <a:solidFill>
                  <a:srgbClr val="0000FF"/>
                </a:solidFill>
              </a:rPr>
              <a:t>Literacy</a:t>
            </a:r>
          </a:p>
          <a:p>
            <a:pPr>
              <a:buFontTx/>
              <a:buNone/>
            </a:pPr>
            <a:endParaRPr lang="en-GB" sz="2800" dirty="0">
              <a:solidFill>
                <a:srgbClr val="0000FF"/>
              </a:solidFill>
            </a:endParaRPr>
          </a:p>
          <a:p>
            <a:endParaRPr lang="en-GB" sz="2800" dirty="0">
              <a:solidFill>
                <a:srgbClr val="0000FF"/>
              </a:solidFill>
            </a:endParaRPr>
          </a:p>
        </p:txBody>
      </p:sp>
      <p:pic>
        <p:nvPicPr>
          <p:cNvPr id="24578" name="Picture 2" descr="C:\Users\Head\Desktop\IMG_40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35896" y="1484784"/>
            <a:ext cx="5112568" cy="383420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2168" y="2975350"/>
            <a:ext cx="3914800" cy="29361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solidFill>
                  <a:srgbClr val="0000FF"/>
                </a:solidFill>
              </a:rPr>
            </a:br>
            <a:r>
              <a:rPr lang="en-GB" dirty="0">
                <a:solidFill>
                  <a:srgbClr val="0000FF"/>
                </a:solidFill>
              </a:rPr>
              <a:t>Specific Areas of Learning</a:t>
            </a:r>
            <a:br>
              <a:rPr lang="en-GB" dirty="0">
                <a:solidFill>
                  <a:srgbClr val="0000FF"/>
                </a:solidFill>
              </a:rPr>
            </a:br>
            <a:endParaRPr lang="en-GB" dirty="0"/>
          </a:p>
        </p:txBody>
      </p:sp>
      <p:sp>
        <p:nvSpPr>
          <p:cNvPr id="3" name="Content Placeholder 2"/>
          <p:cNvSpPr>
            <a:spLocks noGrp="1"/>
          </p:cNvSpPr>
          <p:nvPr>
            <p:ph idx="1"/>
          </p:nvPr>
        </p:nvSpPr>
        <p:spPr/>
        <p:txBody>
          <a:bodyPr/>
          <a:lstStyle/>
          <a:p>
            <a:pPr marL="0" indent="0">
              <a:buNone/>
            </a:pPr>
            <a:r>
              <a:rPr lang="en-GB" sz="2800" dirty="0">
                <a:solidFill>
                  <a:srgbClr val="0000FF"/>
                </a:solidFill>
              </a:rPr>
              <a:t>Mathematics</a:t>
            </a:r>
          </a:p>
          <a:p>
            <a:pPr marL="0" indent="0">
              <a:buNone/>
            </a:pP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4077072"/>
            <a:ext cx="3571962" cy="267897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797868" y="2052233"/>
            <a:ext cx="4539593" cy="3404695"/>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7827" y="2044103"/>
            <a:ext cx="2489435" cy="1867076"/>
          </a:xfrm>
          <a:prstGeom prst="rect">
            <a:avLst/>
          </a:prstGeom>
        </p:spPr>
      </p:pic>
    </p:spTree>
    <p:extLst>
      <p:ext uri="{BB962C8B-B14F-4D97-AF65-F5344CB8AC3E}">
        <p14:creationId xmlns:p14="http://schemas.microsoft.com/office/powerpoint/2010/main" val="1981444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solidFill>
                  <a:srgbClr val="0000FF"/>
                </a:solidFill>
              </a:rPr>
            </a:br>
            <a:r>
              <a:rPr lang="en-GB" dirty="0">
                <a:solidFill>
                  <a:srgbClr val="0000FF"/>
                </a:solidFill>
              </a:rPr>
              <a:t>Specific Areas of Learning</a:t>
            </a:r>
            <a:br>
              <a:rPr lang="en-GB" dirty="0">
                <a:solidFill>
                  <a:srgbClr val="0000FF"/>
                </a:solidFill>
              </a:rPr>
            </a:br>
            <a:endParaRPr lang="en-GB" dirty="0"/>
          </a:p>
        </p:txBody>
      </p:sp>
      <p:sp>
        <p:nvSpPr>
          <p:cNvPr id="4" name="Rectangle 3"/>
          <p:cNvSpPr/>
          <p:nvPr/>
        </p:nvSpPr>
        <p:spPr>
          <a:xfrm>
            <a:off x="395536" y="1340768"/>
            <a:ext cx="8280920" cy="4893647"/>
          </a:xfrm>
          <a:prstGeom prst="rect">
            <a:avLst/>
          </a:prstGeom>
        </p:spPr>
        <p:txBody>
          <a:bodyPr wrap="square">
            <a:spAutoFit/>
          </a:bodyPr>
          <a:lstStyle/>
          <a:p>
            <a:r>
              <a:rPr lang="en-GB" sz="2400" dirty="0">
                <a:solidFill>
                  <a:srgbClr val="0000FF"/>
                </a:solidFill>
              </a:rPr>
              <a:t>Understanding the world</a:t>
            </a: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776" y="2204864"/>
            <a:ext cx="4572000" cy="342900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6056" y="2276872"/>
            <a:ext cx="3240360" cy="2430270"/>
          </a:xfrm>
          <a:prstGeom prst="rect">
            <a:avLst/>
          </a:prstGeom>
        </p:spPr>
      </p:pic>
    </p:spTree>
    <p:extLst>
      <p:ext uri="{BB962C8B-B14F-4D97-AF65-F5344CB8AC3E}">
        <p14:creationId xmlns:p14="http://schemas.microsoft.com/office/powerpoint/2010/main" val="873352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br>
              <a:rPr lang="en-GB" dirty="0">
                <a:solidFill>
                  <a:srgbClr val="0000FF"/>
                </a:solidFill>
              </a:rPr>
            </a:br>
            <a:r>
              <a:rPr lang="en-GB" dirty="0">
                <a:solidFill>
                  <a:srgbClr val="0000FF"/>
                </a:solidFill>
              </a:rPr>
              <a:t>Specific Areas of Learning</a:t>
            </a:r>
            <a:br>
              <a:rPr lang="en-GB" dirty="0">
                <a:solidFill>
                  <a:srgbClr val="0000FF"/>
                </a:solidFill>
              </a:rPr>
            </a:br>
            <a:endParaRPr lang="en-GB" dirty="0"/>
          </a:p>
        </p:txBody>
      </p:sp>
      <p:sp>
        <p:nvSpPr>
          <p:cNvPr id="3" name="Content Placeholder 2"/>
          <p:cNvSpPr>
            <a:spLocks noGrp="1"/>
          </p:cNvSpPr>
          <p:nvPr>
            <p:ph idx="1"/>
          </p:nvPr>
        </p:nvSpPr>
        <p:spPr>
          <a:xfrm>
            <a:off x="349188" y="1615044"/>
            <a:ext cx="8229600" cy="4525963"/>
          </a:xfrm>
        </p:spPr>
        <p:txBody>
          <a:bodyPr/>
          <a:lstStyle/>
          <a:p>
            <a:pPr marL="0" indent="0">
              <a:buNone/>
            </a:pPr>
            <a:endParaRPr lang="en-GB" dirty="0"/>
          </a:p>
          <a:p>
            <a:pPr marL="0" indent="0">
              <a:buNone/>
            </a:pPr>
            <a:endParaRPr lang="en-GB" dirty="0"/>
          </a:p>
        </p:txBody>
      </p:sp>
      <p:sp>
        <p:nvSpPr>
          <p:cNvPr id="4" name="Rectangle 3"/>
          <p:cNvSpPr/>
          <p:nvPr/>
        </p:nvSpPr>
        <p:spPr>
          <a:xfrm>
            <a:off x="467544" y="1340768"/>
            <a:ext cx="7992888" cy="4801314"/>
          </a:xfrm>
          <a:prstGeom prst="rect">
            <a:avLst/>
          </a:prstGeom>
        </p:spPr>
        <p:txBody>
          <a:bodyPr wrap="square">
            <a:spAutoFit/>
          </a:bodyPr>
          <a:lstStyle/>
          <a:p>
            <a:r>
              <a:rPr lang="en-GB" sz="2000" dirty="0">
                <a:solidFill>
                  <a:srgbClr val="0000FF"/>
                </a:solidFill>
              </a:rPr>
              <a:t>Expressive art and design</a:t>
            </a: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a:p>
            <a:endParaRPr lang="en-GB" dirty="0">
              <a:solidFill>
                <a:srgbClr val="0000FF"/>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5091" y="2352515"/>
            <a:ext cx="4677139" cy="3507854"/>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5639" y="1767872"/>
            <a:ext cx="4203149" cy="3152362"/>
          </a:xfrm>
          <a:prstGeom prst="rect">
            <a:avLst/>
          </a:prstGeom>
        </p:spPr>
      </p:pic>
    </p:spTree>
    <p:extLst>
      <p:ext uri="{BB962C8B-B14F-4D97-AF65-F5344CB8AC3E}">
        <p14:creationId xmlns:p14="http://schemas.microsoft.com/office/powerpoint/2010/main" val="712958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0000FF"/>
                </a:solidFill>
              </a:rPr>
              <a:t>Learning and Assessment</a:t>
            </a:r>
            <a:endParaRPr lang="en-GB" dirty="0">
              <a:solidFill>
                <a:srgbClr val="0000FF"/>
              </a:solidFill>
            </a:endParaRPr>
          </a:p>
        </p:txBody>
      </p:sp>
      <p:sp>
        <p:nvSpPr>
          <p:cNvPr id="3" name="Content Placeholder 2"/>
          <p:cNvSpPr>
            <a:spLocks noGrp="1"/>
          </p:cNvSpPr>
          <p:nvPr>
            <p:ph idx="1"/>
          </p:nvPr>
        </p:nvSpPr>
        <p:spPr/>
        <p:txBody>
          <a:bodyPr/>
          <a:lstStyle/>
          <a:p>
            <a:pPr>
              <a:buNone/>
            </a:pPr>
            <a:r>
              <a:rPr lang="en-US" b="1" dirty="0">
                <a:solidFill>
                  <a:srgbClr val="0000FF"/>
                </a:solidFill>
              </a:rPr>
              <a:t>Learning occurs:</a:t>
            </a:r>
          </a:p>
          <a:p>
            <a:r>
              <a:rPr lang="en-US" dirty="0">
                <a:solidFill>
                  <a:srgbClr val="0000FF"/>
                </a:solidFill>
              </a:rPr>
              <a:t>Adult led class groups for short periods of time</a:t>
            </a:r>
          </a:p>
          <a:p>
            <a:r>
              <a:rPr lang="en-US" dirty="0">
                <a:solidFill>
                  <a:srgbClr val="0000FF"/>
                </a:solidFill>
              </a:rPr>
              <a:t>Adult led focused activities for small groups</a:t>
            </a:r>
          </a:p>
          <a:p>
            <a:r>
              <a:rPr lang="en-US" dirty="0">
                <a:solidFill>
                  <a:srgbClr val="0000FF"/>
                </a:solidFill>
              </a:rPr>
              <a:t>Child initiated activities</a:t>
            </a:r>
          </a:p>
          <a:p>
            <a:pPr>
              <a:buNone/>
            </a:pPr>
            <a:r>
              <a:rPr lang="en-US" b="1" dirty="0">
                <a:solidFill>
                  <a:srgbClr val="0000FF"/>
                </a:solidFill>
              </a:rPr>
              <a:t>Assessment through:</a:t>
            </a:r>
          </a:p>
          <a:p>
            <a:r>
              <a:rPr lang="en-US" dirty="0">
                <a:solidFill>
                  <a:srgbClr val="0000FF"/>
                </a:solidFill>
              </a:rPr>
              <a:t>Observation and interaction</a:t>
            </a:r>
            <a:endParaRPr lang="en-GB" dirty="0">
              <a:solidFill>
                <a:srgbClr val="0000FF"/>
              </a:solidFill>
            </a:endParaRPr>
          </a:p>
        </p:txBody>
      </p:sp>
      <p:pic>
        <p:nvPicPr>
          <p:cNvPr id="4" name="Picture 2" descr="C:\Program Files\Microsoft Office\Media\CntCD1\ClipArt6\j0295572.wmf"/>
          <p:cNvPicPr>
            <a:picLocks noChangeAspect="1" noChangeArrowheads="1"/>
          </p:cNvPicPr>
          <p:nvPr/>
        </p:nvPicPr>
        <p:blipFill>
          <a:blip r:embed="rId2"/>
          <a:srcRect/>
          <a:stretch>
            <a:fillRect/>
          </a:stretch>
        </p:blipFill>
        <p:spPr bwMode="auto">
          <a:xfrm>
            <a:off x="6715140" y="357166"/>
            <a:ext cx="1845398" cy="188764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dirty="0">
                <a:solidFill>
                  <a:srgbClr val="0000FF"/>
                </a:solidFill>
              </a:rPr>
              <a:t>Organisation of the Session</a:t>
            </a:r>
          </a:p>
        </p:txBody>
      </p:sp>
      <p:sp>
        <p:nvSpPr>
          <p:cNvPr id="12291" name="Rectangle 3"/>
          <p:cNvSpPr>
            <a:spLocks noGrp="1" noChangeArrowheads="1"/>
          </p:cNvSpPr>
          <p:nvPr>
            <p:ph type="body" idx="1"/>
          </p:nvPr>
        </p:nvSpPr>
        <p:spPr>
          <a:xfrm>
            <a:off x="539552" y="1845345"/>
            <a:ext cx="8229600" cy="4264025"/>
          </a:xfrm>
        </p:spPr>
        <p:txBody>
          <a:bodyPr/>
          <a:lstStyle/>
          <a:p>
            <a:pPr>
              <a:buFont typeface="Wingdings" pitchFamily="2" charset="2"/>
              <a:buChar char="§"/>
            </a:pPr>
            <a:r>
              <a:rPr lang="en-GB" sz="2800" dirty="0">
                <a:solidFill>
                  <a:srgbClr val="0000FF"/>
                </a:solidFill>
              </a:rPr>
              <a:t>School starts at 8.50- arrive and be welcomed through the blue doors by a member of staff</a:t>
            </a:r>
          </a:p>
          <a:p>
            <a:pPr>
              <a:buFont typeface="Wingdings" pitchFamily="2" charset="2"/>
              <a:buChar char="§"/>
            </a:pPr>
            <a:r>
              <a:rPr lang="en-GB" sz="2800" dirty="0">
                <a:solidFill>
                  <a:srgbClr val="0000FF"/>
                </a:solidFill>
              </a:rPr>
              <a:t>Milk, water and fruit available during snack time in the morning</a:t>
            </a:r>
          </a:p>
          <a:p>
            <a:pPr>
              <a:buFont typeface="Wingdings" pitchFamily="2" charset="2"/>
              <a:buChar char="§"/>
            </a:pPr>
            <a:r>
              <a:rPr lang="en-GB" sz="2800" dirty="0">
                <a:solidFill>
                  <a:srgbClr val="0000FF"/>
                </a:solidFill>
              </a:rPr>
              <a:t>Lunch time 11.45 until 12.30- children eat in dining room and then play in the EYFS playground</a:t>
            </a:r>
          </a:p>
          <a:p>
            <a:pPr>
              <a:buFont typeface="Wingdings" pitchFamily="2" charset="2"/>
              <a:buChar char="§"/>
            </a:pPr>
            <a:r>
              <a:rPr lang="en-GB" sz="2800" dirty="0">
                <a:solidFill>
                  <a:srgbClr val="0000FF"/>
                </a:solidFill>
              </a:rPr>
              <a:t>Home time 3.25- children matched to parents</a:t>
            </a:r>
          </a:p>
        </p:txBody>
      </p:sp>
      <p:pic>
        <p:nvPicPr>
          <p:cNvPr id="12296" name="Picture 8" descr="BD07079_"/>
          <p:cNvPicPr>
            <a:picLocks noChangeAspect="1" noChangeArrowheads="1"/>
          </p:cNvPicPr>
          <p:nvPr/>
        </p:nvPicPr>
        <p:blipFill>
          <a:blip r:embed="rId3"/>
          <a:srcRect/>
          <a:stretch>
            <a:fillRect/>
          </a:stretch>
        </p:blipFill>
        <p:spPr bwMode="auto">
          <a:xfrm>
            <a:off x="7020272" y="908720"/>
            <a:ext cx="1368425" cy="93662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School Dinners</a:t>
            </a:r>
          </a:p>
        </p:txBody>
      </p:sp>
      <p:sp>
        <p:nvSpPr>
          <p:cNvPr id="3" name="Content Placeholder 2"/>
          <p:cNvSpPr>
            <a:spLocks noGrp="1"/>
          </p:cNvSpPr>
          <p:nvPr>
            <p:ph idx="1"/>
          </p:nvPr>
        </p:nvSpPr>
        <p:spPr/>
        <p:txBody>
          <a:bodyPr/>
          <a:lstStyle/>
          <a:p>
            <a:r>
              <a:rPr lang="en-GB" sz="2800" dirty="0">
                <a:solidFill>
                  <a:srgbClr val="0000FF"/>
                </a:solidFill>
              </a:rPr>
              <a:t>All children in reception will be entitled to a school dinner – free of charge</a:t>
            </a:r>
          </a:p>
          <a:p>
            <a:r>
              <a:rPr lang="en-GB" sz="2800" dirty="0">
                <a:solidFill>
                  <a:srgbClr val="0000FF"/>
                </a:solidFill>
              </a:rPr>
              <a:t>School meals will be provided by Hobbs School Catering</a:t>
            </a:r>
          </a:p>
          <a:p>
            <a:r>
              <a:rPr lang="en-GB" sz="2800" dirty="0">
                <a:solidFill>
                  <a:srgbClr val="0000FF"/>
                </a:solidFill>
              </a:rPr>
              <a:t>Each day: hot meal, dessert and fruit. </a:t>
            </a:r>
          </a:p>
          <a:p>
            <a:r>
              <a:rPr lang="en-GB" sz="2800" dirty="0">
                <a:solidFill>
                  <a:srgbClr val="0000FF"/>
                </a:solidFill>
              </a:rPr>
              <a:t>Families who are eligible for ‘free school meals’ still need to apply to CBC.</a:t>
            </a:r>
          </a:p>
          <a:p>
            <a:endParaRPr lang="en-GB" sz="2800" dirty="0"/>
          </a:p>
        </p:txBody>
      </p:sp>
    </p:spTree>
    <p:extLst>
      <p:ext uri="{BB962C8B-B14F-4D97-AF65-F5344CB8AC3E}">
        <p14:creationId xmlns:p14="http://schemas.microsoft.com/office/powerpoint/2010/main" val="31298054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Uniform</a:t>
            </a:r>
          </a:p>
        </p:txBody>
      </p:sp>
      <p:sp>
        <p:nvSpPr>
          <p:cNvPr id="3" name="Content Placeholder 2"/>
          <p:cNvSpPr>
            <a:spLocks noGrp="1"/>
          </p:cNvSpPr>
          <p:nvPr>
            <p:ph idx="1"/>
          </p:nvPr>
        </p:nvSpPr>
        <p:spPr/>
        <p:txBody>
          <a:bodyPr/>
          <a:lstStyle/>
          <a:p>
            <a:pPr marL="109728" indent="0">
              <a:buNone/>
            </a:pPr>
            <a:r>
              <a:rPr lang="en-US" sz="2000" dirty="0">
                <a:solidFill>
                  <a:srgbClr val="0000FF"/>
                </a:solidFill>
              </a:rPr>
              <a:t>Uniform gives a sense of belonging and pride,</a:t>
            </a:r>
            <a:endParaRPr lang="en-GB" sz="2000" dirty="0">
              <a:solidFill>
                <a:srgbClr val="0000FF"/>
              </a:solidFill>
            </a:endParaRPr>
          </a:p>
          <a:p>
            <a:pPr>
              <a:buFont typeface="Wingdings" pitchFamily="2" charset="2"/>
              <a:buChar char="§"/>
            </a:pPr>
            <a:endParaRPr lang="en-GB" sz="2000" dirty="0">
              <a:solidFill>
                <a:srgbClr val="0000FF"/>
              </a:solidFill>
            </a:endParaRPr>
          </a:p>
          <a:p>
            <a:pPr marL="109728" indent="0">
              <a:buNone/>
            </a:pPr>
            <a:r>
              <a:rPr lang="en-US" sz="2000" dirty="0">
                <a:solidFill>
                  <a:srgbClr val="0000FF"/>
                </a:solidFill>
              </a:rPr>
              <a:t>Our uniform consists of: </a:t>
            </a:r>
            <a:endParaRPr lang="en-GB" sz="2000" dirty="0">
              <a:solidFill>
                <a:srgbClr val="0000FF"/>
              </a:solidFill>
            </a:endParaRPr>
          </a:p>
          <a:p>
            <a:pPr lvl="0">
              <a:buFont typeface="Wingdings" pitchFamily="2" charset="2"/>
              <a:buChar char="§"/>
            </a:pPr>
            <a:r>
              <a:rPr lang="en-US" sz="2000" dirty="0">
                <a:solidFill>
                  <a:srgbClr val="0000FF"/>
                </a:solidFill>
              </a:rPr>
              <a:t>Grey trousers (long or short) or pinafore dress or skirt</a:t>
            </a:r>
            <a:endParaRPr lang="en-GB" sz="2000" dirty="0">
              <a:solidFill>
                <a:srgbClr val="0000FF"/>
              </a:solidFill>
            </a:endParaRPr>
          </a:p>
          <a:p>
            <a:pPr lvl="0">
              <a:buFont typeface="Wingdings" pitchFamily="2" charset="2"/>
              <a:buChar char="§"/>
            </a:pPr>
            <a:r>
              <a:rPr lang="en-US" sz="2000" dirty="0">
                <a:solidFill>
                  <a:srgbClr val="0000FF"/>
                </a:solidFill>
              </a:rPr>
              <a:t>Pale blue </a:t>
            </a:r>
            <a:r>
              <a:rPr lang="en-GB" sz="2000" dirty="0">
                <a:solidFill>
                  <a:srgbClr val="0000FF"/>
                </a:solidFill>
              </a:rPr>
              <a:t>polo shirt</a:t>
            </a:r>
          </a:p>
          <a:p>
            <a:pPr lvl="0">
              <a:buFont typeface="Wingdings" pitchFamily="2" charset="2"/>
              <a:buChar char="§"/>
            </a:pPr>
            <a:r>
              <a:rPr lang="en-US" sz="2000" dirty="0">
                <a:solidFill>
                  <a:srgbClr val="0000FF"/>
                </a:solidFill>
              </a:rPr>
              <a:t>Plain navy blue cardigan or jumper or sweatshirt</a:t>
            </a:r>
            <a:endParaRPr lang="en-GB" sz="2000" dirty="0">
              <a:solidFill>
                <a:srgbClr val="0000FF"/>
              </a:solidFill>
            </a:endParaRPr>
          </a:p>
          <a:p>
            <a:pPr lvl="0">
              <a:buFont typeface="Wingdings" pitchFamily="2" charset="2"/>
              <a:buChar char="§"/>
            </a:pPr>
            <a:r>
              <a:rPr lang="en-US" sz="2000" dirty="0">
                <a:solidFill>
                  <a:srgbClr val="0000FF"/>
                </a:solidFill>
              </a:rPr>
              <a:t>White, grey or navy socks or tights</a:t>
            </a:r>
            <a:endParaRPr lang="en-GB" sz="2000" dirty="0">
              <a:solidFill>
                <a:srgbClr val="0000FF"/>
              </a:solidFill>
            </a:endParaRPr>
          </a:p>
          <a:p>
            <a:pPr lvl="0">
              <a:buFont typeface="Wingdings" pitchFamily="2" charset="2"/>
              <a:buChar char="§"/>
            </a:pPr>
            <a:r>
              <a:rPr lang="en-US" sz="2000" dirty="0">
                <a:solidFill>
                  <a:srgbClr val="0000FF"/>
                </a:solidFill>
              </a:rPr>
              <a:t>Suitable, sturdy black shoes with </a:t>
            </a:r>
            <a:r>
              <a:rPr lang="en-US" sz="2000" dirty="0" err="1">
                <a:solidFill>
                  <a:srgbClr val="0000FF"/>
                </a:solidFill>
              </a:rPr>
              <a:t>velcro</a:t>
            </a:r>
            <a:r>
              <a:rPr lang="en-US" sz="2000" dirty="0">
                <a:solidFill>
                  <a:srgbClr val="0000FF"/>
                </a:solidFill>
              </a:rPr>
              <a:t> or a bar</a:t>
            </a:r>
            <a:endParaRPr lang="en-GB" sz="2000" dirty="0">
              <a:solidFill>
                <a:srgbClr val="0000FF"/>
              </a:solidFill>
            </a:endParaRPr>
          </a:p>
          <a:p>
            <a:pPr lvl="0">
              <a:buFont typeface="Wingdings" pitchFamily="2" charset="2"/>
              <a:buChar char="§"/>
            </a:pPr>
            <a:r>
              <a:rPr lang="en-US" sz="2000" dirty="0">
                <a:solidFill>
                  <a:srgbClr val="0000FF"/>
                </a:solidFill>
              </a:rPr>
              <a:t>Girls: Blue and white gingham check dress for the summer</a:t>
            </a:r>
            <a:endParaRPr lang="en-GB" sz="2000" dirty="0">
              <a:solidFill>
                <a:srgbClr val="0000FF"/>
              </a:solidFill>
            </a:endParaRPr>
          </a:p>
          <a:p>
            <a:pPr>
              <a:buFont typeface="Wingdings" pitchFamily="2" charset="2"/>
              <a:buChar char="§"/>
            </a:pPr>
            <a:endParaRPr lang="en-GB" sz="2000" dirty="0">
              <a:solidFill>
                <a:srgbClr val="0000FF"/>
              </a:solidFill>
            </a:endParaRPr>
          </a:p>
          <a:p>
            <a:pPr>
              <a:buFont typeface="Wingdings" pitchFamily="2" charset="2"/>
              <a:buChar char="§"/>
            </a:pPr>
            <a:r>
              <a:rPr lang="en-US" sz="2000" b="1" i="1" dirty="0">
                <a:solidFill>
                  <a:srgbClr val="0000FF"/>
                </a:solidFill>
              </a:rPr>
              <a:t>School sweatshirts with our logo are available from the School Association</a:t>
            </a:r>
            <a:endParaRPr lang="en-GB" sz="2000" dirty="0">
              <a:solidFill>
                <a:srgbClr val="0000FF"/>
              </a:solidFill>
            </a:endParaRPr>
          </a:p>
          <a:p>
            <a:endParaRPr lang="en-GB" dirty="0"/>
          </a:p>
        </p:txBody>
      </p:sp>
    </p:spTree>
    <p:extLst>
      <p:ext uri="{BB962C8B-B14F-4D97-AF65-F5344CB8AC3E}">
        <p14:creationId xmlns:p14="http://schemas.microsoft.com/office/powerpoint/2010/main" val="41685278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What do they need for school</a:t>
            </a:r>
            <a:endParaRPr lang="en-GB" dirty="0"/>
          </a:p>
        </p:txBody>
      </p:sp>
      <p:sp>
        <p:nvSpPr>
          <p:cNvPr id="3" name="Content Placeholder 2"/>
          <p:cNvSpPr>
            <a:spLocks noGrp="1"/>
          </p:cNvSpPr>
          <p:nvPr>
            <p:ph idx="1"/>
          </p:nvPr>
        </p:nvSpPr>
        <p:spPr/>
        <p:txBody>
          <a:bodyPr/>
          <a:lstStyle/>
          <a:p>
            <a:pPr lvl="0">
              <a:buFont typeface="Wingdings" pitchFamily="2" charset="2"/>
              <a:buChar char="§"/>
            </a:pPr>
            <a:r>
              <a:rPr lang="en-US" dirty="0">
                <a:solidFill>
                  <a:srgbClr val="0000FF"/>
                </a:solidFill>
              </a:rPr>
              <a:t>A named book bag- to be in school every day.  One small keyring only please.</a:t>
            </a:r>
          </a:p>
          <a:p>
            <a:pPr lvl="0">
              <a:buFont typeface="Wingdings" pitchFamily="2" charset="2"/>
              <a:buChar char="§"/>
            </a:pPr>
            <a:r>
              <a:rPr lang="en-US" dirty="0">
                <a:solidFill>
                  <a:srgbClr val="0000FF"/>
                </a:solidFill>
              </a:rPr>
              <a:t>Wear PE kit to school on a Tuesday- Dark blue shorts, light blue top, trainers and track suit on cold days.  All items to be named.</a:t>
            </a:r>
          </a:p>
          <a:p>
            <a:pPr lvl="0">
              <a:buFont typeface="Wingdings" pitchFamily="2" charset="2"/>
              <a:buChar char="§"/>
            </a:pPr>
            <a:r>
              <a:rPr lang="en-US" dirty="0">
                <a:solidFill>
                  <a:srgbClr val="0000FF"/>
                </a:solidFill>
              </a:rPr>
              <a:t>A named water bottle- </a:t>
            </a:r>
            <a:r>
              <a:rPr lang="en-US" b="1" dirty="0">
                <a:solidFill>
                  <a:srgbClr val="0000FF"/>
                </a:solidFill>
              </a:rPr>
              <a:t>with water in it.</a:t>
            </a:r>
            <a:endParaRPr lang="en-GB" b="1" dirty="0"/>
          </a:p>
        </p:txBody>
      </p:sp>
    </p:spTree>
    <p:extLst>
      <p:ext uri="{BB962C8B-B14F-4D97-AF65-F5344CB8AC3E}">
        <p14:creationId xmlns:p14="http://schemas.microsoft.com/office/powerpoint/2010/main" val="889233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Welfare and Communication</a:t>
            </a:r>
          </a:p>
        </p:txBody>
      </p:sp>
      <p:sp>
        <p:nvSpPr>
          <p:cNvPr id="3" name="Content Placeholder 2"/>
          <p:cNvSpPr>
            <a:spLocks noGrp="1"/>
          </p:cNvSpPr>
          <p:nvPr>
            <p:ph idx="1"/>
          </p:nvPr>
        </p:nvSpPr>
        <p:spPr/>
        <p:txBody>
          <a:bodyPr/>
          <a:lstStyle/>
          <a:p>
            <a:pPr>
              <a:spcBef>
                <a:spcPct val="50000"/>
              </a:spcBef>
              <a:buFont typeface="Arial" pitchFamily="34" charset="0"/>
              <a:buChar char="•"/>
            </a:pPr>
            <a:r>
              <a:rPr lang="en-GB" sz="2000" dirty="0">
                <a:solidFill>
                  <a:srgbClr val="0000FF"/>
                </a:solidFill>
              </a:rPr>
              <a:t>Parent Partnership- two way communication is vital</a:t>
            </a:r>
          </a:p>
          <a:p>
            <a:pPr>
              <a:spcBef>
                <a:spcPct val="50000"/>
              </a:spcBef>
              <a:buFont typeface="Arial" pitchFamily="34" charset="0"/>
              <a:buChar char="•"/>
            </a:pPr>
            <a:r>
              <a:rPr lang="en-GB" sz="2000" dirty="0">
                <a:solidFill>
                  <a:srgbClr val="0000FF"/>
                </a:solidFill>
              </a:rPr>
              <a:t>Attendance is recorded</a:t>
            </a:r>
          </a:p>
          <a:p>
            <a:pPr>
              <a:spcBef>
                <a:spcPct val="50000"/>
              </a:spcBef>
              <a:buFont typeface="Arial" pitchFamily="34" charset="0"/>
              <a:buChar char="•"/>
            </a:pPr>
            <a:r>
              <a:rPr lang="en-GB" sz="2000" dirty="0">
                <a:solidFill>
                  <a:srgbClr val="0000FF"/>
                </a:solidFill>
              </a:rPr>
              <a:t>Please telephone school if your child will be absent </a:t>
            </a:r>
          </a:p>
          <a:p>
            <a:pPr>
              <a:spcBef>
                <a:spcPct val="50000"/>
              </a:spcBef>
              <a:buFont typeface="Arial" pitchFamily="34" charset="0"/>
              <a:buChar char="•"/>
            </a:pPr>
            <a:r>
              <a:rPr lang="en-GB" sz="2000" dirty="0">
                <a:solidFill>
                  <a:srgbClr val="0000FF"/>
                </a:solidFill>
              </a:rPr>
              <a:t>Medicines- form to sign if the children require medicines during the day</a:t>
            </a:r>
          </a:p>
          <a:p>
            <a:pPr>
              <a:spcBef>
                <a:spcPct val="50000"/>
              </a:spcBef>
              <a:buFont typeface="Arial" pitchFamily="34" charset="0"/>
              <a:buChar char="•"/>
            </a:pPr>
            <a:r>
              <a:rPr lang="en-GB" sz="2000" dirty="0">
                <a:solidFill>
                  <a:srgbClr val="0000FF"/>
                </a:solidFill>
              </a:rPr>
              <a:t>48 hour rule</a:t>
            </a:r>
          </a:p>
          <a:p>
            <a:pPr>
              <a:spcBef>
                <a:spcPct val="50000"/>
              </a:spcBef>
              <a:buFont typeface="Arial" pitchFamily="34" charset="0"/>
              <a:buChar char="•"/>
            </a:pPr>
            <a:r>
              <a:rPr lang="en-GB" sz="2000" dirty="0">
                <a:solidFill>
                  <a:srgbClr val="0000FF"/>
                </a:solidFill>
              </a:rPr>
              <a:t>Medical/ accident forms-  one copy sent home and a duplicate retained in school</a:t>
            </a:r>
          </a:p>
          <a:p>
            <a:pPr>
              <a:spcBef>
                <a:spcPct val="50000"/>
              </a:spcBef>
              <a:buFont typeface="Arial" pitchFamily="34" charset="0"/>
              <a:buChar char="•"/>
            </a:pPr>
            <a:r>
              <a:rPr lang="en-GB" sz="2000" dirty="0">
                <a:solidFill>
                  <a:srgbClr val="0000FF"/>
                </a:solidFill>
              </a:rPr>
              <a:t>Weekly bulletin sent home with information about the learning</a:t>
            </a:r>
          </a:p>
          <a:p>
            <a:endParaRPr lang="en-GB" sz="2400" dirty="0">
              <a:solidFill>
                <a:srgbClr val="0000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Preparing for School…</a:t>
            </a:r>
            <a:endParaRPr lang="en-GB" dirty="0"/>
          </a:p>
        </p:txBody>
      </p:sp>
      <p:sp>
        <p:nvSpPr>
          <p:cNvPr id="3" name="Rectangle 2"/>
          <p:cNvSpPr/>
          <p:nvPr/>
        </p:nvSpPr>
        <p:spPr>
          <a:xfrm>
            <a:off x="467544" y="1484784"/>
            <a:ext cx="5904656" cy="4031873"/>
          </a:xfrm>
          <a:prstGeom prst="rect">
            <a:avLst/>
          </a:prstGeom>
        </p:spPr>
        <p:txBody>
          <a:bodyPr wrap="square">
            <a:spAutoFit/>
          </a:bodyPr>
          <a:lstStyle/>
          <a:p>
            <a:r>
              <a:rPr lang="en-GB" sz="3200" dirty="0">
                <a:solidFill>
                  <a:srgbClr val="0000FF"/>
                </a:solidFill>
                <a:latin typeface="+mn-lt"/>
              </a:rPr>
              <a:t>For you child to succeed in school they need to….</a:t>
            </a:r>
          </a:p>
          <a:p>
            <a:pPr marL="285750" indent="-285750">
              <a:buFont typeface="Arial" pitchFamily="34" charset="0"/>
              <a:buChar char="•"/>
            </a:pPr>
            <a:r>
              <a:rPr lang="en-GB" sz="3200" dirty="0">
                <a:solidFill>
                  <a:srgbClr val="0000FF"/>
                </a:solidFill>
                <a:latin typeface="+mn-lt"/>
              </a:rPr>
              <a:t>Separate well from an adult</a:t>
            </a:r>
          </a:p>
          <a:p>
            <a:pPr marL="285750" indent="-285750">
              <a:buFont typeface="Arial" pitchFamily="34" charset="0"/>
              <a:buChar char="•"/>
            </a:pPr>
            <a:r>
              <a:rPr lang="en-GB" sz="3200" dirty="0">
                <a:solidFill>
                  <a:srgbClr val="0000FF"/>
                </a:solidFill>
                <a:latin typeface="+mn-lt"/>
              </a:rPr>
              <a:t>Know that they are part of a group</a:t>
            </a:r>
          </a:p>
          <a:p>
            <a:pPr marL="285750" indent="-285750">
              <a:buFont typeface="Arial" pitchFamily="34" charset="0"/>
              <a:buChar char="•"/>
            </a:pPr>
            <a:r>
              <a:rPr lang="en-GB" sz="3200" dirty="0">
                <a:solidFill>
                  <a:srgbClr val="0000FF"/>
                </a:solidFill>
                <a:latin typeface="+mn-lt"/>
              </a:rPr>
              <a:t>Share and take turns</a:t>
            </a:r>
          </a:p>
          <a:p>
            <a:pPr marL="285750" indent="-285750">
              <a:buFont typeface="Arial" pitchFamily="34" charset="0"/>
              <a:buChar char="•"/>
            </a:pPr>
            <a:r>
              <a:rPr lang="en-GB" sz="3200" dirty="0">
                <a:solidFill>
                  <a:srgbClr val="0000FF"/>
                </a:solidFill>
                <a:latin typeface="+mn-lt"/>
              </a:rPr>
              <a:t>Take part in group activities</a:t>
            </a:r>
          </a:p>
          <a:p>
            <a:pPr marL="285750" indent="-285750">
              <a:buFont typeface="Arial" pitchFamily="34" charset="0"/>
              <a:buChar char="•"/>
            </a:pPr>
            <a:r>
              <a:rPr lang="en-GB" sz="3200" dirty="0">
                <a:solidFill>
                  <a:srgbClr val="0000FF"/>
                </a:solidFill>
                <a:latin typeface="+mn-lt"/>
              </a:rPr>
              <a:t>Follow instructions</a:t>
            </a:r>
          </a:p>
        </p:txBody>
      </p:sp>
      <p:pic>
        <p:nvPicPr>
          <p:cNvPr id="23554" name="Picture 2" descr="C:\Users\Head\AppData\Local\Microsoft\Windows\Temporary Internet Files\Content.IE5\RZ7JY6Z1\MC9004382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2164363"/>
            <a:ext cx="1825625"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27705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dirty="0">
                <a:solidFill>
                  <a:srgbClr val="0000FF"/>
                </a:solidFill>
              </a:rPr>
              <a:t>Working towards getting your child ready for school- Things to consider</a:t>
            </a:r>
            <a:endParaRPr lang="en-GB" sz="2000" dirty="0">
              <a:solidFill>
                <a:srgbClr val="0000FF"/>
              </a:solidFill>
            </a:endParaRPr>
          </a:p>
        </p:txBody>
      </p:sp>
      <p:sp>
        <p:nvSpPr>
          <p:cNvPr id="3" name="Rectangle 2"/>
          <p:cNvSpPr/>
          <p:nvPr/>
        </p:nvSpPr>
        <p:spPr>
          <a:xfrm>
            <a:off x="395536" y="1484784"/>
            <a:ext cx="4572000" cy="1754326"/>
          </a:xfrm>
          <a:prstGeom prst="rect">
            <a:avLst/>
          </a:prstGeom>
        </p:spPr>
        <p:txBody>
          <a:bodyPr>
            <a:spAutoFit/>
          </a:bodyPr>
          <a:lstStyle/>
          <a:p>
            <a:r>
              <a:rPr lang="en-GB" dirty="0">
                <a:solidFill>
                  <a:srgbClr val="0000FF"/>
                </a:solidFill>
              </a:rPr>
              <a:t>Fine motor</a:t>
            </a:r>
          </a:p>
          <a:p>
            <a:r>
              <a:rPr lang="en-GB" dirty="0">
                <a:solidFill>
                  <a:srgbClr val="0000FF"/>
                </a:solidFill>
              </a:rPr>
              <a:t>skills for</a:t>
            </a:r>
          </a:p>
          <a:p>
            <a:r>
              <a:rPr lang="en-GB" dirty="0">
                <a:solidFill>
                  <a:srgbClr val="0000FF"/>
                </a:solidFill>
              </a:rPr>
              <a:t>pencil control- </a:t>
            </a:r>
          </a:p>
          <a:p>
            <a:r>
              <a:rPr lang="en-GB" dirty="0">
                <a:solidFill>
                  <a:srgbClr val="0000FF"/>
                </a:solidFill>
              </a:rPr>
              <a:t>drawing and </a:t>
            </a:r>
          </a:p>
          <a:p>
            <a:r>
              <a:rPr lang="en-GB" dirty="0">
                <a:solidFill>
                  <a:srgbClr val="0000FF"/>
                </a:solidFill>
              </a:rPr>
              <a:t>colouring as </a:t>
            </a:r>
          </a:p>
          <a:p>
            <a:r>
              <a:rPr lang="en-GB" dirty="0">
                <a:solidFill>
                  <a:srgbClr val="0000FF"/>
                </a:solidFill>
              </a:rPr>
              <a:t>much as possible</a:t>
            </a:r>
          </a:p>
        </p:txBody>
      </p:sp>
      <p:sp>
        <p:nvSpPr>
          <p:cNvPr id="4" name="Rectangle 3"/>
          <p:cNvSpPr/>
          <p:nvPr/>
        </p:nvSpPr>
        <p:spPr>
          <a:xfrm>
            <a:off x="2115068" y="1412776"/>
            <a:ext cx="4572000" cy="1477328"/>
          </a:xfrm>
          <a:prstGeom prst="rect">
            <a:avLst/>
          </a:prstGeom>
        </p:spPr>
        <p:txBody>
          <a:bodyPr>
            <a:spAutoFit/>
          </a:bodyPr>
          <a:lstStyle/>
          <a:p>
            <a:r>
              <a:rPr lang="en-GB" dirty="0">
                <a:solidFill>
                  <a:srgbClr val="0000FF"/>
                </a:solidFill>
              </a:rPr>
              <a:t>Practicing</a:t>
            </a:r>
          </a:p>
          <a:p>
            <a:r>
              <a:rPr lang="en-GB" dirty="0">
                <a:solidFill>
                  <a:srgbClr val="0000FF"/>
                </a:solidFill>
              </a:rPr>
              <a:t>removing/ putting</a:t>
            </a:r>
          </a:p>
          <a:p>
            <a:r>
              <a:rPr lang="en-GB" dirty="0">
                <a:solidFill>
                  <a:srgbClr val="0000FF"/>
                </a:solidFill>
              </a:rPr>
              <a:t>on shoes and</a:t>
            </a:r>
          </a:p>
          <a:p>
            <a:r>
              <a:rPr lang="en-GB" dirty="0">
                <a:solidFill>
                  <a:srgbClr val="0000FF"/>
                </a:solidFill>
              </a:rPr>
              <a:t>socks for PE</a:t>
            </a:r>
          </a:p>
          <a:p>
            <a:r>
              <a:rPr lang="en-GB" dirty="0">
                <a:solidFill>
                  <a:srgbClr val="0000FF"/>
                </a:solidFill>
              </a:rPr>
              <a:t>lessons</a:t>
            </a:r>
          </a:p>
        </p:txBody>
      </p:sp>
      <p:sp>
        <p:nvSpPr>
          <p:cNvPr id="5" name="Rectangle 4"/>
          <p:cNvSpPr/>
          <p:nvPr/>
        </p:nvSpPr>
        <p:spPr>
          <a:xfrm>
            <a:off x="4572000" y="1412776"/>
            <a:ext cx="4572000" cy="2031325"/>
          </a:xfrm>
          <a:prstGeom prst="rect">
            <a:avLst/>
          </a:prstGeom>
        </p:spPr>
        <p:txBody>
          <a:bodyPr>
            <a:spAutoFit/>
          </a:bodyPr>
          <a:lstStyle/>
          <a:p>
            <a:r>
              <a:rPr lang="en-GB" dirty="0">
                <a:solidFill>
                  <a:srgbClr val="0000FF"/>
                </a:solidFill>
              </a:rPr>
              <a:t>Using cutlery to eat </a:t>
            </a:r>
          </a:p>
          <a:p>
            <a:r>
              <a:rPr lang="en-GB" dirty="0">
                <a:solidFill>
                  <a:srgbClr val="0000FF"/>
                </a:solidFill>
              </a:rPr>
              <a:t>Hot lunches</a:t>
            </a:r>
          </a:p>
          <a:p>
            <a:endParaRPr lang="en-GB" dirty="0">
              <a:solidFill>
                <a:srgbClr val="0000FF"/>
              </a:solidFill>
            </a:endParaRPr>
          </a:p>
          <a:p>
            <a:r>
              <a:rPr lang="en-GB" dirty="0">
                <a:solidFill>
                  <a:srgbClr val="0000FF"/>
                </a:solidFill>
              </a:rPr>
              <a:t>Wiping bottom and </a:t>
            </a:r>
          </a:p>
          <a:p>
            <a:r>
              <a:rPr lang="en-GB" dirty="0">
                <a:solidFill>
                  <a:srgbClr val="0000FF"/>
                </a:solidFill>
              </a:rPr>
              <a:t>washing and </a:t>
            </a:r>
          </a:p>
          <a:p>
            <a:r>
              <a:rPr lang="en-GB" dirty="0">
                <a:solidFill>
                  <a:srgbClr val="0000FF"/>
                </a:solidFill>
              </a:rPr>
              <a:t>drying hands</a:t>
            </a:r>
          </a:p>
          <a:p>
            <a:endParaRPr lang="en-GB" dirty="0">
              <a:solidFill>
                <a:srgbClr val="0000FF"/>
              </a:solidFill>
            </a:endParaRPr>
          </a:p>
        </p:txBody>
      </p:sp>
      <p:sp>
        <p:nvSpPr>
          <p:cNvPr id="6" name="Rectangle 5"/>
          <p:cNvSpPr/>
          <p:nvPr/>
        </p:nvSpPr>
        <p:spPr>
          <a:xfrm>
            <a:off x="6665786" y="1371241"/>
            <a:ext cx="4572000" cy="1754326"/>
          </a:xfrm>
          <a:prstGeom prst="rect">
            <a:avLst/>
          </a:prstGeom>
        </p:spPr>
        <p:txBody>
          <a:bodyPr>
            <a:spAutoFit/>
          </a:bodyPr>
          <a:lstStyle/>
          <a:p>
            <a:r>
              <a:rPr lang="en-GB" dirty="0">
                <a:solidFill>
                  <a:srgbClr val="0000FF"/>
                </a:solidFill>
              </a:rPr>
              <a:t>Taking coat on and off </a:t>
            </a:r>
          </a:p>
          <a:p>
            <a:r>
              <a:rPr lang="en-GB" dirty="0">
                <a:solidFill>
                  <a:srgbClr val="0000FF"/>
                </a:solidFill>
              </a:rPr>
              <a:t>and doing up the zip</a:t>
            </a:r>
          </a:p>
          <a:p>
            <a:endParaRPr lang="en-GB" dirty="0">
              <a:solidFill>
                <a:srgbClr val="0000FF"/>
              </a:solidFill>
            </a:endParaRPr>
          </a:p>
          <a:p>
            <a:r>
              <a:rPr lang="en-GB" dirty="0">
                <a:solidFill>
                  <a:srgbClr val="0000FF"/>
                </a:solidFill>
              </a:rPr>
              <a:t>Taking off and putting </a:t>
            </a:r>
          </a:p>
          <a:p>
            <a:r>
              <a:rPr lang="en-GB" dirty="0">
                <a:solidFill>
                  <a:srgbClr val="0000FF"/>
                </a:solidFill>
              </a:rPr>
              <a:t>on their</a:t>
            </a:r>
          </a:p>
          <a:p>
            <a:r>
              <a:rPr lang="en-GB" dirty="0">
                <a:solidFill>
                  <a:srgbClr val="0000FF"/>
                </a:solidFill>
              </a:rPr>
              <a:t>school jumper</a:t>
            </a:r>
          </a:p>
        </p:txBody>
      </p:sp>
      <p:sp>
        <p:nvSpPr>
          <p:cNvPr id="7" name="Rectangle 6"/>
          <p:cNvSpPr/>
          <p:nvPr/>
        </p:nvSpPr>
        <p:spPr>
          <a:xfrm>
            <a:off x="395536" y="3212976"/>
            <a:ext cx="6768752" cy="2031325"/>
          </a:xfrm>
          <a:prstGeom prst="rect">
            <a:avLst/>
          </a:prstGeom>
        </p:spPr>
        <p:txBody>
          <a:bodyPr wrap="square">
            <a:spAutoFit/>
          </a:bodyPr>
          <a:lstStyle/>
          <a:p>
            <a:r>
              <a:rPr lang="en-GB" dirty="0">
                <a:solidFill>
                  <a:srgbClr val="0000FF"/>
                </a:solidFill>
              </a:rPr>
              <a:t>Starting School with </a:t>
            </a:r>
            <a:r>
              <a:rPr lang="en-GB" dirty="0" err="1">
                <a:solidFill>
                  <a:srgbClr val="0000FF"/>
                </a:solidFill>
              </a:rPr>
              <a:t>CBeebies</a:t>
            </a:r>
            <a:r>
              <a:rPr lang="en-GB" dirty="0">
                <a:solidFill>
                  <a:srgbClr val="0000FF"/>
                </a:solidFill>
              </a:rPr>
              <a:t> - </a:t>
            </a:r>
            <a:r>
              <a:rPr lang="en-GB" dirty="0" err="1">
                <a:solidFill>
                  <a:srgbClr val="0000FF"/>
                </a:solidFill>
              </a:rPr>
              <a:t>CBeebies</a:t>
            </a:r>
            <a:r>
              <a:rPr lang="en-GB" dirty="0">
                <a:solidFill>
                  <a:srgbClr val="0000FF"/>
                </a:solidFill>
              </a:rPr>
              <a:t> – BBC</a:t>
            </a:r>
          </a:p>
          <a:p>
            <a:endParaRPr lang="en-GB" dirty="0">
              <a:solidFill>
                <a:srgbClr val="0000FF"/>
              </a:solidFill>
            </a:endParaRPr>
          </a:p>
          <a:p>
            <a:r>
              <a:rPr lang="en-GB" dirty="0" err="1">
                <a:solidFill>
                  <a:srgbClr val="0000FF"/>
                </a:solidFill>
              </a:rPr>
              <a:t>Topsy</a:t>
            </a:r>
            <a:r>
              <a:rPr lang="en-GB" dirty="0">
                <a:solidFill>
                  <a:srgbClr val="0000FF"/>
                </a:solidFill>
              </a:rPr>
              <a:t> &amp; Tim 229 - First Day at School | HD Full Episodes |</a:t>
            </a:r>
          </a:p>
          <a:p>
            <a:r>
              <a:rPr lang="en-GB" dirty="0">
                <a:solidFill>
                  <a:srgbClr val="0000FF"/>
                </a:solidFill>
              </a:rPr>
              <a:t>Shows for Kids (youtube.com)</a:t>
            </a:r>
          </a:p>
          <a:p>
            <a:endParaRPr lang="en-GB" dirty="0">
              <a:solidFill>
                <a:srgbClr val="0000FF"/>
              </a:solidFill>
            </a:endParaRPr>
          </a:p>
          <a:p>
            <a:r>
              <a:rPr lang="en-GB" dirty="0">
                <a:solidFill>
                  <a:srgbClr val="0000FF"/>
                </a:solidFill>
              </a:rPr>
              <a:t>Lucy's First Day at School | Time for School Full Episode</a:t>
            </a:r>
          </a:p>
          <a:p>
            <a:r>
              <a:rPr lang="en-GB" dirty="0">
                <a:solidFill>
                  <a:srgbClr val="0000FF"/>
                </a:solidFill>
              </a:rPr>
              <a:t>(youtube.com)</a:t>
            </a:r>
          </a:p>
        </p:txBody>
      </p:sp>
      <p:pic>
        <p:nvPicPr>
          <p:cNvPr id="8" name="Picture 7"/>
          <p:cNvPicPr>
            <a:picLocks noChangeAspect="1"/>
          </p:cNvPicPr>
          <p:nvPr/>
        </p:nvPicPr>
        <p:blipFill>
          <a:blip r:embed="rId2"/>
          <a:stretch>
            <a:fillRect/>
          </a:stretch>
        </p:blipFill>
        <p:spPr>
          <a:xfrm>
            <a:off x="2668070" y="5024024"/>
            <a:ext cx="3440807" cy="1086297"/>
          </a:xfrm>
          <a:prstGeom prst="rect">
            <a:avLst/>
          </a:prstGeom>
        </p:spPr>
      </p:pic>
    </p:spTree>
    <p:extLst>
      <p:ext uri="{BB962C8B-B14F-4D97-AF65-F5344CB8AC3E}">
        <p14:creationId xmlns:p14="http://schemas.microsoft.com/office/powerpoint/2010/main" val="10394885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Is your child ready to learn?</a:t>
            </a:r>
          </a:p>
        </p:txBody>
      </p:sp>
      <p:pic>
        <p:nvPicPr>
          <p:cNvPr id="3" name="Picture 2"/>
          <p:cNvPicPr>
            <a:picLocks noChangeAspect="1"/>
          </p:cNvPicPr>
          <p:nvPr/>
        </p:nvPicPr>
        <p:blipFill>
          <a:blip r:embed="rId2"/>
          <a:stretch>
            <a:fillRect/>
          </a:stretch>
        </p:blipFill>
        <p:spPr>
          <a:xfrm>
            <a:off x="467543" y="1412776"/>
            <a:ext cx="3600401" cy="4813476"/>
          </a:xfrm>
          <a:prstGeom prst="rect">
            <a:avLst/>
          </a:prstGeom>
        </p:spPr>
      </p:pic>
      <p:pic>
        <p:nvPicPr>
          <p:cNvPr id="4" name="Picture 3"/>
          <p:cNvPicPr>
            <a:picLocks noChangeAspect="1"/>
          </p:cNvPicPr>
          <p:nvPr/>
        </p:nvPicPr>
        <p:blipFill>
          <a:blip r:embed="rId3"/>
          <a:stretch>
            <a:fillRect/>
          </a:stretch>
        </p:blipFill>
        <p:spPr>
          <a:xfrm>
            <a:off x="4283968" y="1342370"/>
            <a:ext cx="3456384" cy="4886612"/>
          </a:xfrm>
          <a:prstGeom prst="rect">
            <a:avLst/>
          </a:prstGeom>
        </p:spPr>
      </p:pic>
    </p:spTree>
    <p:extLst>
      <p:ext uri="{BB962C8B-B14F-4D97-AF65-F5344CB8AC3E}">
        <p14:creationId xmlns:p14="http://schemas.microsoft.com/office/powerpoint/2010/main" val="2543552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Wrap Around Care</a:t>
            </a:r>
            <a:endParaRPr lang="en-GB" dirty="0"/>
          </a:p>
        </p:txBody>
      </p:sp>
      <p:pic>
        <p:nvPicPr>
          <p:cNvPr id="3"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421103"/>
            <a:ext cx="826770" cy="826770"/>
          </a:xfrm>
          <a:prstGeom prst="rect">
            <a:avLst/>
          </a:prstGeom>
          <a:noFill/>
        </p:spPr>
      </p:pic>
      <p:sp>
        <p:nvSpPr>
          <p:cNvPr id="4" name="Rectangle 3"/>
          <p:cNvSpPr/>
          <p:nvPr/>
        </p:nvSpPr>
        <p:spPr>
          <a:xfrm>
            <a:off x="395536" y="1556792"/>
            <a:ext cx="7776864" cy="3785652"/>
          </a:xfrm>
          <a:prstGeom prst="rect">
            <a:avLst/>
          </a:prstGeom>
        </p:spPr>
        <p:txBody>
          <a:bodyPr wrap="square">
            <a:spAutoFit/>
          </a:bodyPr>
          <a:lstStyle/>
          <a:p>
            <a:pPr>
              <a:spcAft>
                <a:spcPts val="0"/>
              </a:spcAft>
            </a:pPr>
            <a:r>
              <a:rPr lang="en-GB" sz="2400" b="1" dirty="0">
                <a:solidFill>
                  <a:srgbClr val="0000FF"/>
                </a:solidFill>
                <a:ea typeface="Times New Roman" panose="02020603050405020304" pitchFamily="18" charset="0"/>
                <a:cs typeface="Calibri" panose="020F0502020204030204" pitchFamily="34" charset="0"/>
              </a:rPr>
              <a:t>Breakfast Club </a:t>
            </a:r>
            <a:endParaRPr lang="en-GB" sz="2400" dirty="0">
              <a:solidFill>
                <a:srgbClr val="0000FF"/>
              </a:solidFill>
              <a:ea typeface="Times New Roman" panose="02020603050405020304" pitchFamily="18" charset="0"/>
            </a:endParaRPr>
          </a:p>
          <a:p>
            <a:pPr>
              <a:spcAft>
                <a:spcPts val="0"/>
              </a:spcAft>
            </a:pPr>
            <a:r>
              <a:rPr lang="en-GB" sz="2400" dirty="0">
                <a:solidFill>
                  <a:srgbClr val="0000FF"/>
                </a:solidFill>
                <a:ea typeface="Times New Roman" panose="02020603050405020304" pitchFamily="18" charset="0"/>
                <a:cs typeface="Calibri" panose="020F0502020204030204" pitchFamily="34" charset="0"/>
              </a:rPr>
              <a:t>The breakfast club runs from 7:30am</a:t>
            </a:r>
            <a:r>
              <a:rPr lang="en-GB" sz="2400" b="1" dirty="0">
                <a:solidFill>
                  <a:srgbClr val="0000FF"/>
                </a:solidFill>
                <a:ea typeface="Times New Roman" panose="02020603050405020304" pitchFamily="18" charset="0"/>
                <a:cs typeface="Calibri" panose="020F0502020204030204" pitchFamily="34" charset="0"/>
              </a:rPr>
              <a:t> </a:t>
            </a:r>
            <a:r>
              <a:rPr lang="en-GB" sz="2400" dirty="0">
                <a:solidFill>
                  <a:srgbClr val="0000FF"/>
                </a:solidFill>
                <a:ea typeface="Times New Roman" panose="02020603050405020304" pitchFamily="18" charset="0"/>
                <a:cs typeface="Calibri" panose="020F0502020204030204" pitchFamily="34" charset="0"/>
              </a:rPr>
              <a:t>– 9:00am, Monday – Friday and is based in the school dining room for all children. </a:t>
            </a:r>
          </a:p>
          <a:p>
            <a:pPr>
              <a:spcAft>
                <a:spcPts val="0"/>
              </a:spcAft>
            </a:pPr>
            <a:endParaRPr lang="en-GB" sz="2400" dirty="0">
              <a:solidFill>
                <a:srgbClr val="0000FF"/>
              </a:solidFill>
              <a:ea typeface="Times New Roman" panose="02020603050405020304" pitchFamily="18" charset="0"/>
              <a:cs typeface="Calibri" panose="020F0502020204030204" pitchFamily="34" charset="0"/>
            </a:endParaRPr>
          </a:p>
          <a:p>
            <a:pPr>
              <a:spcAft>
                <a:spcPts val="0"/>
              </a:spcAft>
            </a:pPr>
            <a:r>
              <a:rPr lang="en-GB" sz="2400" dirty="0">
                <a:solidFill>
                  <a:srgbClr val="0000FF"/>
                </a:solidFill>
                <a:ea typeface="Times New Roman" panose="02020603050405020304" pitchFamily="18" charset="0"/>
                <a:cs typeface="Calibri" panose="020F0502020204030204" pitchFamily="34" charset="0"/>
              </a:rPr>
              <a:t>Children have a choice of indoor activities each day. Breakfast is included in the form of cereals, toast and juice. </a:t>
            </a:r>
          </a:p>
          <a:p>
            <a:pPr>
              <a:spcAft>
                <a:spcPts val="0"/>
              </a:spcAft>
            </a:pPr>
            <a:br>
              <a:rPr lang="en-GB" sz="2400" dirty="0">
                <a:solidFill>
                  <a:srgbClr val="0000FF"/>
                </a:solidFill>
                <a:ea typeface="Times New Roman" panose="02020603050405020304" pitchFamily="18" charset="0"/>
                <a:cs typeface="Calibri" panose="020F0502020204030204" pitchFamily="34" charset="0"/>
              </a:rPr>
            </a:br>
            <a:r>
              <a:rPr lang="en-GB" sz="2400" dirty="0">
                <a:solidFill>
                  <a:srgbClr val="0000FF"/>
                </a:solidFill>
                <a:ea typeface="Times New Roman" panose="02020603050405020304" pitchFamily="18" charset="0"/>
                <a:cs typeface="Calibri" panose="020F0502020204030204" pitchFamily="34" charset="0"/>
              </a:rPr>
              <a:t>Further information available on the website.</a:t>
            </a:r>
            <a:endParaRPr lang="en-GB" sz="2400" dirty="0">
              <a:solidFill>
                <a:srgbClr val="0000FF"/>
              </a:solidFill>
              <a:ea typeface="Times New Roman" panose="02020603050405020304" pitchFamily="18" charset="0"/>
            </a:endParaRPr>
          </a:p>
        </p:txBody>
      </p:sp>
    </p:spTree>
    <p:extLst>
      <p:ext uri="{BB962C8B-B14F-4D97-AF65-F5344CB8AC3E}">
        <p14:creationId xmlns:p14="http://schemas.microsoft.com/office/powerpoint/2010/main" val="436013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Wrap Around Care</a:t>
            </a:r>
            <a:endParaRPr lang="en-GB" dirty="0"/>
          </a:p>
        </p:txBody>
      </p:sp>
      <p:pic>
        <p:nvPicPr>
          <p:cNvPr id="3"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384" y="437803"/>
            <a:ext cx="826770" cy="826770"/>
          </a:xfrm>
          <a:prstGeom prst="rect">
            <a:avLst/>
          </a:prstGeom>
          <a:noFill/>
        </p:spPr>
      </p:pic>
      <p:sp>
        <p:nvSpPr>
          <p:cNvPr id="4" name="Rectangle 3"/>
          <p:cNvSpPr/>
          <p:nvPr/>
        </p:nvSpPr>
        <p:spPr>
          <a:xfrm>
            <a:off x="539552" y="1412776"/>
            <a:ext cx="8064896" cy="3170099"/>
          </a:xfrm>
          <a:prstGeom prst="rect">
            <a:avLst/>
          </a:prstGeom>
        </p:spPr>
        <p:txBody>
          <a:bodyPr wrap="square">
            <a:spAutoFit/>
          </a:bodyPr>
          <a:lstStyle/>
          <a:p>
            <a:pPr>
              <a:spcAft>
                <a:spcPts val="0"/>
              </a:spcAft>
            </a:pPr>
            <a:r>
              <a:rPr lang="en-GB" sz="2000" b="1" dirty="0">
                <a:solidFill>
                  <a:srgbClr val="0000FF"/>
                </a:solidFill>
                <a:ea typeface="Times New Roman" panose="02020603050405020304" pitchFamily="18" charset="0"/>
                <a:cs typeface="Calibri" panose="020F0502020204030204" pitchFamily="34" charset="0"/>
              </a:rPr>
              <a:t>After School Club</a:t>
            </a:r>
          </a:p>
          <a:p>
            <a:r>
              <a:rPr lang="en-GB" sz="2000" dirty="0">
                <a:solidFill>
                  <a:srgbClr val="0000FF"/>
                </a:solidFill>
              </a:rPr>
              <a:t>After School Club for early years children will be based in the main school.  During “Active Hour” an activities leader will deliver a different sport or activity each day. Children are welcome to bring trainers for the 'Active Hour'.</a:t>
            </a:r>
          </a:p>
          <a:p>
            <a:r>
              <a:rPr lang="en-GB" sz="2000" b="1" dirty="0">
                <a:solidFill>
                  <a:srgbClr val="0000FF"/>
                </a:solidFill>
              </a:rPr>
              <a:t>Food and Snacks</a:t>
            </a:r>
            <a:endParaRPr lang="en-GB" sz="2000" dirty="0">
              <a:solidFill>
                <a:srgbClr val="0000FF"/>
              </a:solidFill>
            </a:endParaRPr>
          </a:p>
          <a:p>
            <a:r>
              <a:rPr lang="en-GB" sz="2000" dirty="0">
                <a:solidFill>
                  <a:srgbClr val="0000FF"/>
                </a:solidFill>
              </a:rPr>
              <a:t>Children staying for the 'Active Hour’ will receive a drink and biscuit / fruit and veg.</a:t>
            </a:r>
          </a:p>
          <a:p>
            <a:r>
              <a:rPr lang="en-GB" sz="2000" dirty="0">
                <a:solidFill>
                  <a:srgbClr val="0000FF"/>
                </a:solidFill>
              </a:rPr>
              <a:t>Children staying for the second part of the club will receive a snack (sandwich, wrap, warm food + a piece of fruit or veg).  </a:t>
            </a:r>
          </a:p>
        </p:txBody>
      </p:sp>
    </p:spTree>
    <p:extLst>
      <p:ext uri="{BB962C8B-B14F-4D97-AF65-F5344CB8AC3E}">
        <p14:creationId xmlns:p14="http://schemas.microsoft.com/office/powerpoint/2010/main" val="32642110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Transition Arrangements</a:t>
            </a:r>
          </a:p>
        </p:txBody>
      </p:sp>
      <p:sp>
        <p:nvSpPr>
          <p:cNvPr id="3" name="Content Placeholder 2"/>
          <p:cNvSpPr>
            <a:spLocks noGrp="1"/>
          </p:cNvSpPr>
          <p:nvPr>
            <p:ph idx="1"/>
          </p:nvPr>
        </p:nvSpPr>
        <p:spPr/>
        <p:txBody>
          <a:bodyPr/>
          <a:lstStyle/>
          <a:p>
            <a:r>
              <a:rPr lang="en-GB" sz="2400" dirty="0">
                <a:solidFill>
                  <a:srgbClr val="0000FF"/>
                </a:solidFill>
              </a:rPr>
              <a:t>Tuesday 1</a:t>
            </a:r>
            <a:r>
              <a:rPr lang="en-GB" sz="2400" baseline="30000" dirty="0">
                <a:solidFill>
                  <a:srgbClr val="0000FF"/>
                </a:solidFill>
              </a:rPr>
              <a:t>st</a:t>
            </a:r>
            <a:r>
              <a:rPr lang="en-GB" sz="2400" dirty="0">
                <a:solidFill>
                  <a:srgbClr val="0000FF"/>
                </a:solidFill>
              </a:rPr>
              <a:t> and Wednesday 2</a:t>
            </a:r>
            <a:r>
              <a:rPr lang="en-GB" sz="2400" baseline="30000" dirty="0">
                <a:solidFill>
                  <a:srgbClr val="0000FF"/>
                </a:solidFill>
              </a:rPr>
              <a:t>nd</a:t>
            </a:r>
            <a:r>
              <a:rPr lang="en-GB" sz="2400" dirty="0">
                <a:solidFill>
                  <a:srgbClr val="0000FF"/>
                </a:solidFill>
              </a:rPr>
              <a:t> school closed for staff training.</a:t>
            </a:r>
          </a:p>
          <a:p>
            <a:pPr lvl="0"/>
            <a:r>
              <a:rPr lang="en-GB" sz="2400" dirty="0">
                <a:solidFill>
                  <a:srgbClr val="0000FF"/>
                </a:solidFill>
              </a:rPr>
              <a:t>Thursday 3</a:t>
            </a:r>
            <a:r>
              <a:rPr lang="en-GB" sz="2400" baseline="30000" dirty="0">
                <a:solidFill>
                  <a:srgbClr val="0000FF"/>
                </a:solidFill>
              </a:rPr>
              <a:t>rd</a:t>
            </a:r>
            <a:r>
              <a:rPr lang="en-GB" sz="2400" dirty="0">
                <a:solidFill>
                  <a:srgbClr val="0000FF"/>
                </a:solidFill>
              </a:rPr>
              <a:t> and Friday 4</a:t>
            </a:r>
            <a:r>
              <a:rPr lang="en-GB" sz="2400" baseline="30000" dirty="0">
                <a:solidFill>
                  <a:srgbClr val="0000FF"/>
                </a:solidFill>
              </a:rPr>
              <a:t>th</a:t>
            </a:r>
            <a:r>
              <a:rPr lang="en-GB" sz="2400" dirty="0">
                <a:solidFill>
                  <a:srgbClr val="0000FF"/>
                </a:solidFill>
              </a:rPr>
              <a:t> September there will be stay and play visits for children. </a:t>
            </a:r>
          </a:p>
          <a:p>
            <a:pPr lvl="0"/>
            <a:r>
              <a:rPr lang="en-GB" sz="2400" dirty="0">
                <a:solidFill>
                  <a:srgbClr val="0000FF"/>
                </a:solidFill>
              </a:rPr>
              <a:t>Please wear school uniform on this day.  Parents are welcome to stay and speak with staff.  If your child has been with us in Nursery and you do not wish to speak to staff you can leave them to settle in.</a:t>
            </a:r>
          </a:p>
          <a:p>
            <a:pPr lvl="0"/>
            <a:r>
              <a:rPr lang="en-GB" sz="2400" dirty="0">
                <a:solidFill>
                  <a:srgbClr val="0000FF"/>
                </a:solidFill>
              </a:rPr>
              <a:t>From Monday 7</a:t>
            </a:r>
            <a:r>
              <a:rPr lang="en-GB" sz="2400" baseline="30000" dirty="0">
                <a:solidFill>
                  <a:srgbClr val="0000FF"/>
                </a:solidFill>
              </a:rPr>
              <a:t>th</a:t>
            </a:r>
            <a:r>
              <a:rPr lang="en-GB" sz="2400" dirty="0">
                <a:solidFill>
                  <a:srgbClr val="0000FF"/>
                </a:solidFill>
              </a:rPr>
              <a:t> September - all children in all day.</a:t>
            </a:r>
          </a:p>
          <a:p>
            <a:pPr marL="0" indent="0">
              <a:buNone/>
            </a:pPr>
            <a:r>
              <a:rPr lang="en-GB" sz="2400" dirty="0">
                <a:solidFill>
                  <a:srgbClr val="0000FF"/>
                </a:solidFill>
              </a:rPr>
              <a:t> </a:t>
            </a:r>
          </a:p>
          <a:p>
            <a:pPr>
              <a:lnSpc>
                <a:spcPct val="125000"/>
              </a:lnSpc>
              <a:spcBef>
                <a:spcPct val="50000"/>
              </a:spcBef>
              <a:buFont typeface="Wingdings" pitchFamily="2" charset="2"/>
              <a:buChar char="§"/>
            </a:pPr>
            <a:endParaRPr lang="en-GB" sz="2400" dirty="0">
              <a:solidFill>
                <a:srgbClr val="0000FF"/>
              </a:solidFill>
            </a:endParaRPr>
          </a:p>
          <a:p>
            <a:endParaRPr lang="en-GB" sz="2400" dirty="0">
              <a:solidFill>
                <a:srgbClr val="0000FF"/>
              </a:solidFill>
            </a:endParaRPr>
          </a:p>
        </p:txBody>
      </p:sp>
    </p:spTree>
    <p:extLst>
      <p:ext uri="{BB962C8B-B14F-4D97-AF65-F5344CB8AC3E}">
        <p14:creationId xmlns:p14="http://schemas.microsoft.com/office/powerpoint/2010/main" val="11797086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00FF"/>
                </a:solidFill>
              </a:rPr>
              <a:t>Links with others</a:t>
            </a:r>
            <a:r>
              <a:rPr lang="en-GB" dirty="0"/>
              <a:t>	</a:t>
            </a:r>
          </a:p>
        </p:txBody>
      </p:sp>
      <p:sp>
        <p:nvSpPr>
          <p:cNvPr id="3" name="Content Placeholder 2"/>
          <p:cNvSpPr>
            <a:spLocks noGrp="1"/>
          </p:cNvSpPr>
          <p:nvPr>
            <p:ph idx="1"/>
          </p:nvPr>
        </p:nvSpPr>
        <p:spPr/>
        <p:txBody>
          <a:bodyPr/>
          <a:lstStyle/>
          <a:p>
            <a:r>
              <a:rPr lang="en-GB" dirty="0">
                <a:solidFill>
                  <a:srgbClr val="0000FF"/>
                </a:solidFill>
              </a:rPr>
              <a:t>Parent Teacher Association</a:t>
            </a:r>
          </a:p>
          <a:p>
            <a:r>
              <a:rPr lang="en-GB" dirty="0">
                <a:solidFill>
                  <a:srgbClr val="0000FF"/>
                </a:solidFill>
              </a:rPr>
              <a:t>Mental Health Support Team MHST</a:t>
            </a:r>
          </a:p>
          <a:p>
            <a:r>
              <a:rPr lang="en-GB" dirty="0">
                <a:solidFill>
                  <a:srgbClr val="0000FF"/>
                </a:solidFill>
              </a:rPr>
              <a:t>School Nurse- </a:t>
            </a:r>
            <a:r>
              <a:rPr lang="en-US" dirty="0">
                <a:solidFill>
                  <a:srgbClr val="0000FF"/>
                </a:solidFill>
              </a:rPr>
              <a:t>health Hub on 0300 555 0606</a:t>
            </a:r>
            <a:endParaRPr lang="en-GB" dirty="0"/>
          </a:p>
          <a:p>
            <a:endParaRPr lang="en-GB" dirty="0"/>
          </a:p>
        </p:txBody>
      </p:sp>
    </p:spTree>
    <p:extLst>
      <p:ext uri="{BB962C8B-B14F-4D97-AF65-F5344CB8AC3E}">
        <p14:creationId xmlns:p14="http://schemas.microsoft.com/office/powerpoint/2010/main" val="16243142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1F81-2650-4044-8D5A-C6751C248F0A}"/>
              </a:ext>
            </a:extLst>
          </p:cNvPr>
          <p:cNvSpPr>
            <a:spLocks noGrp="1"/>
          </p:cNvSpPr>
          <p:nvPr>
            <p:ph type="title"/>
          </p:nvPr>
        </p:nvSpPr>
        <p:spPr/>
        <p:txBody>
          <a:bodyPr/>
          <a:lstStyle/>
          <a:p>
            <a:r>
              <a:rPr lang="en-GB" dirty="0">
                <a:solidFill>
                  <a:srgbClr val="0000FF"/>
                </a:solidFill>
              </a:rPr>
              <a:t>PTA</a:t>
            </a:r>
          </a:p>
        </p:txBody>
      </p:sp>
      <p:pic>
        <p:nvPicPr>
          <p:cNvPr id="4" name="Content Placeholder 3">
            <a:extLst>
              <a:ext uri="{FF2B5EF4-FFF2-40B4-BE49-F238E27FC236}">
                <a16:creationId xmlns:a16="http://schemas.microsoft.com/office/drawing/2014/main" id="{E32302E1-96E2-489F-86F7-DD5981DFDC0A}"/>
              </a:ext>
            </a:extLst>
          </p:cNvPr>
          <p:cNvPicPr>
            <a:picLocks noGrp="1" noChangeAspect="1"/>
          </p:cNvPicPr>
          <p:nvPr>
            <p:ph idx="1"/>
          </p:nvPr>
        </p:nvPicPr>
        <p:blipFill>
          <a:blip r:embed="rId2"/>
          <a:stretch>
            <a:fillRect/>
          </a:stretch>
        </p:blipFill>
        <p:spPr>
          <a:xfrm>
            <a:off x="2956045" y="1600200"/>
            <a:ext cx="3231910" cy="4525963"/>
          </a:xfrm>
          <a:prstGeom prst="rect">
            <a:avLst/>
          </a:prstGeom>
        </p:spPr>
      </p:pic>
    </p:spTree>
    <p:extLst>
      <p:ext uri="{BB962C8B-B14F-4D97-AF65-F5344CB8AC3E}">
        <p14:creationId xmlns:p14="http://schemas.microsoft.com/office/powerpoint/2010/main" val="45160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dirty="0">
                <a:solidFill>
                  <a:srgbClr val="0000FF"/>
                </a:solidFill>
              </a:rPr>
              <a:t>What happens next…</a:t>
            </a:r>
          </a:p>
        </p:txBody>
      </p:sp>
      <p:sp>
        <p:nvSpPr>
          <p:cNvPr id="26627" name="Rectangle 3"/>
          <p:cNvSpPr>
            <a:spLocks noGrp="1" noChangeArrowheads="1"/>
          </p:cNvSpPr>
          <p:nvPr>
            <p:ph type="body" idx="1"/>
          </p:nvPr>
        </p:nvSpPr>
        <p:spPr>
          <a:xfrm>
            <a:off x="381000" y="1340768"/>
            <a:ext cx="8229600" cy="4176464"/>
          </a:xfrm>
        </p:spPr>
        <p:txBody>
          <a:bodyPr/>
          <a:lstStyle/>
          <a:p>
            <a:pPr>
              <a:spcBef>
                <a:spcPct val="50000"/>
              </a:spcBef>
              <a:buFont typeface="Wingdings" pitchFamily="2" charset="2"/>
              <a:buChar char="§"/>
            </a:pPr>
            <a:r>
              <a:rPr lang="en-GB" sz="2800" dirty="0">
                <a:solidFill>
                  <a:srgbClr val="0000FF"/>
                </a:solidFill>
              </a:rPr>
              <a:t>Return New Entrance Pack paperwork to school by 8</a:t>
            </a:r>
            <a:r>
              <a:rPr lang="en-GB" sz="2800" baseline="30000" dirty="0">
                <a:solidFill>
                  <a:srgbClr val="0000FF"/>
                </a:solidFill>
              </a:rPr>
              <a:t>th</a:t>
            </a:r>
            <a:r>
              <a:rPr lang="en-GB" sz="2800" dirty="0">
                <a:solidFill>
                  <a:srgbClr val="0000FF"/>
                </a:solidFill>
              </a:rPr>
              <a:t> July 2026</a:t>
            </a:r>
          </a:p>
          <a:p>
            <a:pPr>
              <a:spcBef>
                <a:spcPct val="50000"/>
              </a:spcBef>
              <a:buFont typeface="Wingdings" pitchFamily="2" charset="2"/>
              <a:buChar char="§"/>
            </a:pPr>
            <a:r>
              <a:rPr lang="en-GB" sz="2800" dirty="0">
                <a:solidFill>
                  <a:srgbClr val="0000FF"/>
                </a:solidFill>
              </a:rPr>
              <a:t>We look forward to welcoming you and your children to Linslade Lower School </a:t>
            </a:r>
          </a:p>
        </p:txBody>
      </p:sp>
      <p:sp>
        <p:nvSpPr>
          <p:cNvPr id="26629" name="Text Box 5"/>
          <p:cNvSpPr txBox="1">
            <a:spLocks noChangeArrowheads="1"/>
          </p:cNvSpPr>
          <p:nvPr/>
        </p:nvSpPr>
        <p:spPr bwMode="auto">
          <a:xfrm>
            <a:off x="3347864" y="4316589"/>
            <a:ext cx="4102100" cy="1098550"/>
          </a:xfrm>
          <a:prstGeom prst="rect">
            <a:avLst/>
          </a:prstGeom>
          <a:noFill/>
          <a:ln w="9525">
            <a:noFill/>
            <a:miter lim="800000"/>
            <a:headEnd/>
            <a:tailEnd/>
          </a:ln>
          <a:effectLst/>
        </p:spPr>
        <p:txBody>
          <a:bodyPr wrap="none">
            <a:spAutoFit/>
          </a:bodyPr>
          <a:lstStyle/>
          <a:p>
            <a:r>
              <a:rPr lang="en-GB" sz="6600" dirty="0">
                <a:solidFill>
                  <a:srgbClr val="0000FF"/>
                </a:solidFill>
              </a:rPr>
              <a:t>Thank you</a:t>
            </a:r>
            <a:endParaRPr lang="en-US" sz="6600" dirty="0">
              <a:solidFill>
                <a:srgbClr val="0000FF"/>
              </a:solidFil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1367</TotalTime>
  <Words>979</Words>
  <Application>Microsoft Office PowerPoint</Application>
  <PresentationFormat>On-screen Show (4:3)</PresentationFormat>
  <Paragraphs>201</Paragraphs>
  <Slides>25</Slides>
  <Notes>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1" baseType="lpstr">
      <vt:lpstr>Arial</vt:lpstr>
      <vt:lpstr>Calibri</vt:lpstr>
      <vt:lpstr>Times New Roman</vt:lpstr>
      <vt:lpstr>Wingdings</vt:lpstr>
      <vt:lpstr>Default Design</vt:lpstr>
      <vt:lpstr>Photo Editor Photo</vt:lpstr>
      <vt:lpstr>Parents’ Guide to Reception</vt:lpstr>
      <vt:lpstr>Our Ethos and Aims</vt:lpstr>
      <vt:lpstr>Purpose of this meeting</vt:lpstr>
      <vt:lpstr>Prime Areas of Learning</vt:lpstr>
      <vt:lpstr>Prime Areas of Learning</vt:lpstr>
      <vt:lpstr>Prime Areas of Learning</vt:lpstr>
      <vt:lpstr>Specific Areas of Learning</vt:lpstr>
      <vt:lpstr> Specific Areas of Learning </vt:lpstr>
      <vt:lpstr> Specific Areas of Learning </vt:lpstr>
      <vt:lpstr> Specific Areas of Learning </vt:lpstr>
      <vt:lpstr>Learning and Assessment</vt:lpstr>
      <vt:lpstr>Organisation of the Session</vt:lpstr>
      <vt:lpstr>School Dinners</vt:lpstr>
      <vt:lpstr>Uniform</vt:lpstr>
      <vt:lpstr>What do they need for school</vt:lpstr>
      <vt:lpstr>Welfare and Communication</vt:lpstr>
      <vt:lpstr>Preparing for School…</vt:lpstr>
      <vt:lpstr>Working towards getting your child ready for school- Things to consider</vt:lpstr>
      <vt:lpstr>Is your child ready to learn?</vt:lpstr>
      <vt:lpstr>Wrap Around Care</vt:lpstr>
      <vt:lpstr>Wrap Around Care</vt:lpstr>
      <vt:lpstr>Transition Arrangements</vt:lpstr>
      <vt:lpstr>Links with others </vt:lpstr>
      <vt:lpstr>PTA</vt:lpstr>
      <vt:lpstr>What happens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Linslade Lower School</dc:title>
  <dc:creator>Hartwright</dc:creator>
  <cp:lastModifiedBy>Heads</cp:lastModifiedBy>
  <cp:revision>123</cp:revision>
  <cp:lastPrinted>2022-03-23T12:34:42Z</cp:lastPrinted>
  <dcterms:created xsi:type="dcterms:W3CDTF">2005-05-10T20:23:00Z</dcterms:created>
  <dcterms:modified xsi:type="dcterms:W3CDTF">2026-06-15T13:11:24Z</dcterms:modified>
</cp:coreProperties>
</file>